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Lst>
  <p:sldSz cy="5143500" cx="9144000"/>
  <p:notesSz cx="6858000" cy="9144000"/>
  <p:embeddedFontLst>
    <p:embeddedFont>
      <p:font typeface="Raleway"/>
      <p:regular r:id="rId41"/>
      <p:bold r:id="rId42"/>
      <p:italic r:id="rId43"/>
      <p:boldItalic r:id="rId44"/>
    </p:embeddedFont>
    <p:embeddedFont>
      <p:font typeface="Lato"/>
      <p:regular r:id="rId45"/>
      <p:bold r:id="rId46"/>
      <p:italic r:id="rId47"/>
      <p:boldItalic r:id="rId48"/>
    </p:embeddedFont>
    <p:embeddedFont>
      <p:font typeface="Arial Black"/>
      <p:regular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font" Target="fonts/Raleway-bold.fntdata"/><Relationship Id="rId41" Type="http://schemas.openxmlformats.org/officeDocument/2006/relationships/font" Target="fonts/Raleway-regular.fntdata"/><Relationship Id="rId44" Type="http://schemas.openxmlformats.org/officeDocument/2006/relationships/font" Target="fonts/Raleway-boldItalic.fntdata"/><Relationship Id="rId43" Type="http://schemas.openxmlformats.org/officeDocument/2006/relationships/font" Target="fonts/Raleway-italic.fntdata"/><Relationship Id="rId46" Type="http://schemas.openxmlformats.org/officeDocument/2006/relationships/font" Target="fonts/Lato-bold.fntdata"/><Relationship Id="rId45" Type="http://schemas.openxmlformats.org/officeDocument/2006/relationships/font" Target="fonts/Lato-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Lato-boldItalic.fntdata"/><Relationship Id="rId47" Type="http://schemas.openxmlformats.org/officeDocument/2006/relationships/font" Target="fonts/Lato-italic.fntdata"/><Relationship Id="rId49" Type="http://schemas.openxmlformats.org/officeDocument/2006/relationships/font" Target="fonts/ArialBlack-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8" name="Shape 68"/>
        <p:cNvGrpSpPr/>
        <p:nvPr/>
      </p:nvGrpSpPr>
      <p:grpSpPr>
        <a:xfrm>
          <a:off x="0" y="0"/>
          <a:ext cx="0" cy="0"/>
          <a:chOff x="0" y="0"/>
          <a:chExt cx="0" cy="0"/>
        </a:xfrm>
      </p:grpSpPr>
      <p:sp>
        <p:nvSpPr>
          <p:cNvPr id="69" name="Shape 69"/>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70" name="Shape 7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2" name="Shape 16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2" name="Shape 17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1" name="Shape 18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7" name="Shape 18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5" name="Shape 19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3" name="Shape 2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8" name="Shape 208"/>
        <p:cNvGrpSpPr/>
        <p:nvPr/>
      </p:nvGrpSpPr>
      <p:grpSpPr>
        <a:xfrm>
          <a:off x="0" y="0"/>
          <a:ext cx="0" cy="0"/>
          <a:chOff x="0" y="0"/>
          <a:chExt cx="0" cy="0"/>
        </a:xfrm>
      </p:grpSpPr>
      <p:sp>
        <p:nvSpPr>
          <p:cNvPr id="209" name="Shape 2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0" name="Shape 2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4" name="Shape 214"/>
        <p:cNvGrpSpPr/>
        <p:nvPr/>
      </p:nvGrpSpPr>
      <p:grpSpPr>
        <a:xfrm>
          <a:off x="0" y="0"/>
          <a:ext cx="0" cy="0"/>
          <a:chOff x="0" y="0"/>
          <a:chExt cx="0" cy="0"/>
        </a:xfrm>
      </p:grpSpPr>
      <p:sp>
        <p:nvSpPr>
          <p:cNvPr id="215" name="Shape 21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6" name="Shape 21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4" name="Shape 22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1" name="Shape 231"/>
        <p:cNvGrpSpPr/>
        <p:nvPr/>
      </p:nvGrpSpPr>
      <p:grpSpPr>
        <a:xfrm>
          <a:off x="0" y="0"/>
          <a:ext cx="0" cy="0"/>
          <a:chOff x="0" y="0"/>
          <a:chExt cx="0" cy="0"/>
        </a:xfrm>
      </p:grpSpPr>
      <p:sp>
        <p:nvSpPr>
          <p:cNvPr id="232" name="Shape 23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3" name="Shape 23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6" name="Shape 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2" name="Shape 24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0" name="Shape 250"/>
        <p:cNvGrpSpPr/>
        <p:nvPr/>
      </p:nvGrpSpPr>
      <p:grpSpPr>
        <a:xfrm>
          <a:off x="0" y="0"/>
          <a:ext cx="0" cy="0"/>
          <a:chOff x="0" y="0"/>
          <a:chExt cx="0" cy="0"/>
        </a:xfrm>
      </p:grpSpPr>
      <p:sp>
        <p:nvSpPr>
          <p:cNvPr id="251" name="Shape 2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2" name="Shape 2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6" name="Shape 256"/>
        <p:cNvGrpSpPr/>
        <p:nvPr/>
      </p:nvGrpSpPr>
      <p:grpSpPr>
        <a:xfrm>
          <a:off x="0" y="0"/>
          <a:ext cx="0" cy="0"/>
          <a:chOff x="0" y="0"/>
          <a:chExt cx="0" cy="0"/>
        </a:xfrm>
      </p:grpSpPr>
      <p:sp>
        <p:nvSpPr>
          <p:cNvPr id="257" name="Shape 2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8" name="Shape 25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5" name="Shape 265"/>
        <p:cNvGrpSpPr/>
        <p:nvPr/>
      </p:nvGrpSpPr>
      <p:grpSpPr>
        <a:xfrm>
          <a:off x="0" y="0"/>
          <a:ext cx="0" cy="0"/>
          <a:chOff x="0" y="0"/>
          <a:chExt cx="0" cy="0"/>
        </a:xfrm>
      </p:grpSpPr>
      <p:sp>
        <p:nvSpPr>
          <p:cNvPr id="266" name="Shape 2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7" name="Shape 2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3" name="Shape 273"/>
        <p:cNvGrpSpPr/>
        <p:nvPr/>
      </p:nvGrpSpPr>
      <p:grpSpPr>
        <a:xfrm>
          <a:off x="0" y="0"/>
          <a:ext cx="0" cy="0"/>
          <a:chOff x="0" y="0"/>
          <a:chExt cx="0" cy="0"/>
        </a:xfrm>
      </p:grpSpPr>
      <p:sp>
        <p:nvSpPr>
          <p:cNvPr id="274" name="Shape 2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5" name="Shape 2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2" name="Shape 282"/>
        <p:cNvGrpSpPr/>
        <p:nvPr/>
      </p:nvGrpSpPr>
      <p:grpSpPr>
        <a:xfrm>
          <a:off x="0" y="0"/>
          <a:ext cx="0" cy="0"/>
          <a:chOff x="0" y="0"/>
          <a:chExt cx="0" cy="0"/>
        </a:xfrm>
      </p:grpSpPr>
      <p:sp>
        <p:nvSpPr>
          <p:cNvPr id="283" name="Shape 2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4" name="Shape 28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5" name="Shape 295"/>
        <p:cNvGrpSpPr/>
        <p:nvPr/>
      </p:nvGrpSpPr>
      <p:grpSpPr>
        <a:xfrm>
          <a:off x="0" y="0"/>
          <a:ext cx="0" cy="0"/>
          <a:chOff x="0" y="0"/>
          <a:chExt cx="0" cy="0"/>
        </a:xfrm>
      </p:grpSpPr>
      <p:sp>
        <p:nvSpPr>
          <p:cNvPr id="296" name="Shape 2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7" name="Shape 29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2" name="Shape 302"/>
        <p:cNvGrpSpPr/>
        <p:nvPr/>
      </p:nvGrpSpPr>
      <p:grpSpPr>
        <a:xfrm>
          <a:off x="0" y="0"/>
          <a:ext cx="0" cy="0"/>
          <a:chOff x="0" y="0"/>
          <a:chExt cx="0" cy="0"/>
        </a:xfrm>
      </p:grpSpPr>
      <p:sp>
        <p:nvSpPr>
          <p:cNvPr id="303" name="Shape 30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4" name="Shape 30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2" name="Shape 312"/>
        <p:cNvGrpSpPr/>
        <p:nvPr/>
      </p:nvGrpSpPr>
      <p:grpSpPr>
        <a:xfrm>
          <a:off x="0" y="0"/>
          <a:ext cx="0" cy="0"/>
          <a:chOff x="0" y="0"/>
          <a:chExt cx="0" cy="0"/>
        </a:xfrm>
      </p:grpSpPr>
      <p:sp>
        <p:nvSpPr>
          <p:cNvPr id="313" name="Shape 31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14" name="Shape 31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0" name="Shape 32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6" name="Shape 8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5" name="Shape 325"/>
        <p:cNvGrpSpPr/>
        <p:nvPr/>
      </p:nvGrpSpPr>
      <p:grpSpPr>
        <a:xfrm>
          <a:off x="0" y="0"/>
          <a:ext cx="0" cy="0"/>
          <a:chOff x="0" y="0"/>
          <a:chExt cx="0" cy="0"/>
        </a:xfrm>
      </p:grpSpPr>
      <p:sp>
        <p:nvSpPr>
          <p:cNvPr id="326" name="Shape 32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7" name="Shape 32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34" name="Shape 33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1" name="Shape 341"/>
        <p:cNvGrpSpPr/>
        <p:nvPr/>
      </p:nvGrpSpPr>
      <p:grpSpPr>
        <a:xfrm>
          <a:off x="0" y="0"/>
          <a:ext cx="0" cy="0"/>
          <a:chOff x="0" y="0"/>
          <a:chExt cx="0" cy="0"/>
        </a:xfrm>
      </p:grpSpPr>
      <p:sp>
        <p:nvSpPr>
          <p:cNvPr id="342" name="Shape 3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43" name="Shape 34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9" name="Shape 349"/>
        <p:cNvGrpSpPr/>
        <p:nvPr/>
      </p:nvGrpSpPr>
      <p:grpSpPr>
        <a:xfrm>
          <a:off x="0" y="0"/>
          <a:ext cx="0" cy="0"/>
          <a:chOff x="0" y="0"/>
          <a:chExt cx="0" cy="0"/>
        </a:xfrm>
      </p:grpSpPr>
      <p:sp>
        <p:nvSpPr>
          <p:cNvPr id="350" name="Shape 3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51" name="Shape 35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7" name="Shape 357"/>
        <p:cNvGrpSpPr/>
        <p:nvPr/>
      </p:nvGrpSpPr>
      <p:grpSpPr>
        <a:xfrm>
          <a:off x="0" y="0"/>
          <a:ext cx="0" cy="0"/>
          <a:chOff x="0" y="0"/>
          <a:chExt cx="0" cy="0"/>
        </a:xfrm>
      </p:grpSpPr>
      <p:sp>
        <p:nvSpPr>
          <p:cNvPr id="358" name="Shape 3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59" name="Shape 3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5" name="Shape 365"/>
        <p:cNvGrpSpPr/>
        <p:nvPr/>
      </p:nvGrpSpPr>
      <p:grpSpPr>
        <a:xfrm>
          <a:off x="0" y="0"/>
          <a:ext cx="0" cy="0"/>
          <a:chOff x="0" y="0"/>
          <a:chExt cx="0" cy="0"/>
        </a:xfrm>
      </p:grpSpPr>
      <p:sp>
        <p:nvSpPr>
          <p:cNvPr id="366" name="Shape 3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67" name="Shape 3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3" name="Shape 373"/>
        <p:cNvGrpSpPr/>
        <p:nvPr/>
      </p:nvGrpSpPr>
      <p:grpSpPr>
        <a:xfrm>
          <a:off x="0" y="0"/>
          <a:ext cx="0" cy="0"/>
          <a:chOff x="0" y="0"/>
          <a:chExt cx="0" cy="0"/>
        </a:xfrm>
      </p:grpSpPr>
      <p:sp>
        <p:nvSpPr>
          <p:cNvPr id="374" name="Shape 3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75" name="Shape 3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2" name="Shape 92"/>
        <p:cNvGrpSpPr/>
        <p:nvPr/>
      </p:nvGrpSpPr>
      <p:grpSpPr>
        <a:xfrm>
          <a:off x="0" y="0"/>
          <a:ext cx="0" cy="0"/>
          <a:chOff x="0" y="0"/>
          <a:chExt cx="0" cy="0"/>
        </a:xfrm>
      </p:grpSpPr>
      <p:sp>
        <p:nvSpPr>
          <p:cNvPr id="93" name="Shape 9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4" name="Shape 9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5" name="Shape 105"/>
        <p:cNvGrpSpPr/>
        <p:nvPr/>
      </p:nvGrpSpPr>
      <p:grpSpPr>
        <a:xfrm>
          <a:off x="0" y="0"/>
          <a:ext cx="0" cy="0"/>
          <a:chOff x="0" y="0"/>
          <a:chExt cx="0" cy="0"/>
        </a:xfrm>
      </p:grpSpPr>
      <p:sp>
        <p:nvSpPr>
          <p:cNvPr id="106" name="Shape 10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7" name="Shape 10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7" name="Shape 1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8" name="Shape 128"/>
        <p:cNvGrpSpPr/>
        <p:nvPr/>
      </p:nvGrpSpPr>
      <p:grpSpPr>
        <a:xfrm>
          <a:off x="0" y="0"/>
          <a:ext cx="0" cy="0"/>
          <a:chOff x="0" y="0"/>
          <a:chExt cx="0" cy="0"/>
        </a:xfrm>
      </p:grpSpPr>
      <p:sp>
        <p:nvSpPr>
          <p:cNvPr id="129" name="Shape 12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0" name="Shape 13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7" name="Shape 137"/>
        <p:cNvGrpSpPr/>
        <p:nvPr/>
      </p:nvGrpSpPr>
      <p:grpSpPr>
        <a:xfrm>
          <a:off x="0" y="0"/>
          <a:ext cx="0" cy="0"/>
          <a:chOff x="0" y="0"/>
          <a:chExt cx="0" cy="0"/>
        </a:xfrm>
      </p:grpSpPr>
      <p:sp>
        <p:nvSpPr>
          <p:cNvPr id="138" name="Shape 1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9" name="Shape 13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4" name="Shape 15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9" name="Shape 9"/>
        <p:cNvGrpSpPr/>
        <p:nvPr/>
      </p:nvGrpSpPr>
      <p:grpSpPr>
        <a:xfrm>
          <a:off x="0" y="0"/>
          <a:ext cx="0" cy="0"/>
          <a:chOff x="0" y="0"/>
          <a:chExt cx="0" cy="0"/>
        </a:xfrm>
      </p:grpSpPr>
      <p:cxnSp>
        <p:nvCxnSpPr>
          <p:cNvPr id="10" name="Shape 10"/>
          <p:cNvCxnSpPr/>
          <p:nvPr/>
        </p:nvCxnSpPr>
        <p:spPr>
          <a:xfrm>
            <a:off x="2477724" y="415650"/>
            <a:ext cx="6244200" cy="0"/>
          </a:xfrm>
          <a:prstGeom prst="straightConnector1">
            <a:avLst/>
          </a:prstGeom>
          <a:noFill/>
          <a:ln cap="flat" cmpd="sng" w="38100">
            <a:solidFill>
              <a:schemeClr val="lt1"/>
            </a:solidFill>
            <a:prstDash val="solid"/>
            <a:round/>
            <a:headEnd len="med" w="med" type="none"/>
            <a:tailEnd len="med" w="med" type="none"/>
          </a:ln>
        </p:spPr>
      </p:cxnSp>
      <p:cxnSp>
        <p:nvCxnSpPr>
          <p:cNvPr id="11" name="Shape 11"/>
          <p:cNvCxnSpPr/>
          <p:nvPr/>
        </p:nvCxnSpPr>
        <p:spPr>
          <a:xfrm>
            <a:off x="2477724" y="4740000"/>
            <a:ext cx="6244200" cy="0"/>
          </a:xfrm>
          <a:prstGeom prst="straightConnector1">
            <a:avLst/>
          </a:prstGeom>
          <a:noFill/>
          <a:ln cap="flat" cmpd="sng" w="19050">
            <a:solidFill>
              <a:schemeClr val="lt1"/>
            </a:solidFill>
            <a:prstDash val="solid"/>
            <a:round/>
            <a:headEnd len="med" w="med" type="none"/>
            <a:tailEnd len="med" w="med" type="none"/>
          </a:ln>
        </p:spPr>
      </p:cxnSp>
      <p:cxnSp>
        <p:nvCxnSpPr>
          <p:cNvPr id="12" name="Shape 12"/>
          <p:cNvCxnSpPr/>
          <p:nvPr/>
        </p:nvCxnSpPr>
        <p:spPr>
          <a:xfrm>
            <a:off x="425198" y="415650"/>
            <a:ext cx="183300" cy="0"/>
          </a:xfrm>
          <a:prstGeom prst="straightConnector1">
            <a:avLst/>
          </a:prstGeom>
          <a:noFill/>
          <a:ln cap="flat" cmpd="sng" w="19050">
            <a:solidFill>
              <a:schemeClr val="lt1"/>
            </a:solidFill>
            <a:prstDash val="solid"/>
            <a:round/>
            <a:headEnd len="med" w="med" type="none"/>
            <a:tailEnd len="med" w="med" type="none"/>
          </a:ln>
        </p:spPr>
      </p:cxnSp>
      <p:sp>
        <p:nvSpPr>
          <p:cNvPr id="13" name="Shape 13"/>
          <p:cNvSpPr txBox="1"/>
          <p:nvPr>
            <p:ph type="ctrTitle"/>
          </p:nvPr>
        </p:nvSpPr>
        <p:spPr>
          <a:xfrm>
            <a:off x="2371725" y="630225"/>
            <a:ext cx="6331500" cy="1542000"/>
          </a:xfrm>
          <a:prstGeom prst="rect">
            <a:avLst/>
          </a:prstGeom>
        </p:spPr>
        <p:txBody>
          <a:bodyPr anchorCtr="0" anchor="t"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4" name="Shape 14"/>
          <p:cNvSpPr txBox="1"/>
          <p:nvPr>
            <p:ph idx="1" type="subTitle"/>
          </p:nvPr>
        </p:nvSpPr>
        <p:spPr>
          <a:xfrm>
            <a:off x="2390266" y="3238450"/>
            <a:ext cx="6331500" cy="1241700"/>
          </a:xfrm>
          <a:prstGeom prst="rect">
            <a:avLst/>
          </a:prstGeom>
        </p:spPr>
        <p:txBody>
          <a:bodyPr anchorCtr="0" anchor="b" bIns="91425" lIns="91425" rIns="91425" tIns="91425"/>
          <a:lstStyle>
            <a:lvl1pPr lvl="0">
              <a:lnSpc>
                <a:spcPct val="100000"/>
              </a:lnSpc>
              <a:spcBef>
                <a:spcPts val="0"/>
              </a:spcBef>
              <a:spcAft>
                <a:spcPts val="0"/>
              </a:spcAft>
              <a:buClr>
                <a:schemeClr val="lt1"/>
              </a:buClr>
              <a:buNone/>
              <a:defRPr>
                <a:solidFill>
                  <a:schemeClr val="lt1"/>
                </a:solidFill>
              </a:defRPr>
            </a:lvl1pPr>
            <a:lvl2pPr lvl="1">
              <a:lnSpc>
                <a:spcPct val="100000"/>
              </a:lnSpc>
              <a:spcBef>
                <a:spcPts val="0"/>
              </a:spcBef>
              <a:spcAft>
                <a:spcPts val="0"/>
              </a:spcAft>
              <a:buClr>
                <a:schemeClr val="lt1"/>
              </a:buClr>
              <a:buSzPct val="100000"/>
              <a:buNone/>
              <a:defRPr sz="1800">
                <a:solidFill>
                  <a:schemeClr val="lt1"/>
                </a:solidFill>
              </a:defRPr>
            </a:lvl2pPr>
            <a:lvl3pPr lvl="2">
              <a:lnSpc>
                <a:spcPct val="100000"/>
              </a:lnSpc>
              <a:spcBef>
                <a:spcPts val="0"/>
              </a:spcBef>
              <a:spcAft>
                <a:spcPts val="0"/>
              </a:spcAft>
              <a:buClr>
                <a:schemeClr val="lt1"/>
              </a:buClr>
              <a:buSzPct val="100000"/>
              <a:buNone/>
              <a:defRPr sz="1800">
                <a:solidFill>
                  <a:schemeClr val="lt1"/>
                </a:solidFill>
              </a:defRPr>
            </a:lvl3pPr>
            <a:lvl4pPr lvl="3">
              <a:lnSpc>
                <a:spcPct val="100000"/>
              </a:lnSpc>
              <a:spcBef>
                <a:spcPts val="0"/>
              </a:spcBef>
              <a:spcAft>
                <a:spcPts val="0"/>
              </a:spcAft>
              <a:buClr>
                <a:schemeClr val="lt1"/>
              </a:buClr>
              <a:buSzPct val="100000"/>
              <a:buNone/>
              <a:defRPr sz="1800">
                <a:solidFill>
                  <a:schemeClr val="lt1"/>
                </a:solidFill>
              </a:defRPr>
            </a:lvl4pPr>
            <a:lvl5pPr lvl="4">
              <a:lnSpc>
                <a:spcPct val="100000"/>
              </a:lnSpc>
              <a:spcBef>
                <a:spcPts val="0"/>
              </a:spcBef>
              <a:spcAft>
                <a:spcPts val="0"/>
              </a:spcAft>
              <a:buClr>
                <a:schemeClr val="lt1"/>
              </a:buClr>
              <a:buSzPct val="100000"/>
              <a:buNone/>
              <a:defRPr sz="1800">
                <a:solidFill>
                  <a:schemeClr val="lt1"/>
                </a:solidFill>
              </a:defRPr>
            </a:lvl5pPr>
            <a:lvl6pPr lvl="5">
              <a:lnSpc>
                <a:spcPct val="100000"/>
              </a:lnSpc>
              <a:spcBef>
                <a:spcPts val="0"/>
              </a:spcBef>
              <a:spcAft>
                <a:spcPts val="0"/>
              </a:spcAft>
              <a:buClr>
                <a:schemeClr val="lt1"/>
              </a:buClr>
              <a:buSzPct val="100000"/>
              <a:buNone/>
              <a:defRPr sz="1800">
                <a:solidFill>
                  <a:schemeClr val="lt1"/>
                </a:solidFill>
              </a:defRPr>
            </a:lvl6pPr>
            <a:lvl7pPr lvl="6">
              <a:lnSpc>
                <a:spcPct val="100000"/>
              </a:lnSpc>
              <a:spcBef>
                <a:spcPts val="0"/>
              </a:spcBef>
              <a:spcAft>
                <a:spcPts val="0"/>
              </a:spcAft>
              <a:buClr>
                <a:schemeClr val="lt1"/>
              </a:buClr>
              <a:buSzPct val="100000"/>
              <a:buNone/>
              <a:defRPr sz="1800">
                <a:solidFill>
                  <a:schemeClr val="lt1"/>
                </a:solidFill>
              </a:defRPr>
            </a:lvl7pPr>
            <a:lvl8pPr lvl="7">
              <a:lnSpc>
                <a:spcPct val="100000"/>
              </a:lnSpc>
              <a:spcBef>
                <a:spcPts val="0"/>
              </a:spcBef>
              <a:spcAft>
                <a:spcPts val="0"/>
              </a:spcAft>
              <a:buClr>
                <a:schemeClr val="lt1"/>
              </a:buClr>
              <a:buSzPct val="100000"/>
              <a:buNone/>
              <a:defRPr sz="1800">
                <a:solidFill>
                  <a:schemeClr val="lt1"/>
                </a:solidFill>
              </a:defRPr>
            </a:lvl8pPr>
            <a:lvl9pPr lvl="8">
              <a:lnSpc>
                <a:spcPct val="100000"/>
              </a:lnSpc>
              <a:spcBef>
                <a:spcPts val="0"/>
              </a:spcBef>
              <a:spcAft>
                <a:spcPts val="0"/>
              </a:spcAft>
              <a:buClr>
                <a:schemeClr val="lt1"/>
              </a:buClr>
              <a:buSzPct val="100000"/>
              <a:buNone/>
              <a:defRPr sz="1800">
                <a:solidFill>
                  <a:schemeClr val="lt1"/>
                </a:solidFill>
              </a:defRPr>
            </a:lvl9pPr>
          </a:lstStyle>
          <a:p/>
        </p:txBody>
      </p:sp>
      <p:sp>
        <p:nvSpPr>
          <p:cNvPr id="15" name="Shape 15"/>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60" name="Shape 60"/>
        <p:cNvGrpSpPr/>
        <p:nvPr/>
      </p:nvGrpSpPr>
      <p:grpSpPr>
        <a:xfrm>
          <a:off x="0" y="0"/>
          <a:ext cx="0" cy="0"/>
          <a:chOff x="0" y="0"/>
          <a:chExt cx="0" cy="0"/>
        </a:xfrm>
      </p:grpSpPr>
      <p:cxnSp>
        <p:nvCxnSpPr>
          <p:cNvPr id="61" name="Shape 61"/>
          <p:cNvCxnSpPr/>
          <p:nvPr/>
        </p:nvCxnSpPr>
        <p:spPr>
          <a:xfrm>
            <a:off x="425200" y="474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62" name="Shape 62"/>
          <p:cNvCxnSpPr/>
          <p:nvPr/>
        </p:nvCxnSpPr>
        <p:spPr>
          <a:xfrm>
            <a:off x="425200" y="415650"/>
            <a:ext cx="8296800" cy="0"/>
          </a:xfrm>
          <a:prstGeom prst="straightConnector1">
            <a:avLst/>
          </a:prstGeom>
          <a:noFill/>
          <a:ln cap="flat" cmpd="sng" w="38100">
            <a:solidFill>
              <a:schemeClr val="dk2"/>
            </a:solidFill>
            <a:prstDash val="solid"/>
            <a:round/>
            <a:headEnd len="med" w="med" type="none"/>
            <a:tailEnd len="med" w="med" type="none"/>
          </a:ln>
        </p:spPr>
      </p:cxnSp>
      <p:sp>
        <p:nvSpPr>
          <p:cNvPr id="63" name="Shape 63"/>
          <p:cNvSpPr txBox="1"/>
          <p:nvPr>
            <p:ph type="title"/>
          </p:nvPr>
        </p:nvSpPr>
        <p:spPr>
          <a:xfrm>
            <a:off x="853950" y="1304850"/>
            <a:ext cx="7436100" cy="1538400"/>
          </a:xfrm>
          <a:prstGeom prst="rect">
            <a:avLst/>
          </a:prstGeom>
        </p:spPr>
        <p:txBody>
          <a:bodyPr anchorCtr="0" anchor="ctr" bIns="91425" lIns="91425" rIns="91425" tIns="91425"/>
          <a:lstStyle>
            <a:lvl1pPr lvl="0" algn="ctr">
              <a:spcBef>
                <a:spcPts val="0"/>
              </a:spcBef>
              <a:buClr>
                <a:schemeClr val="dk1"/>
              </a:buClr>
              <a:buSzPct val="100000"/>
              <a:buFont typeface="Lato"/>
              <a:defRPr sz="9600">
                <a:solidFill>
                  <a:schemeClr val="dk1"/>
                </a:solidFill>
                <a:latin typeface="Lato"/>
                <a:ea typeface="Lato"/>
                <a:cs typeface="Lato"/>
                <a:sym typeface="Lato"/>
              </a:defRPr>
            </a:lvl1pPr>
            <a:lvl2pPr lvl="1" algn="ctr">
              <a:spcBef>
                <a:spcPts val="0"/>
              </a:spcBef>
              <a:buClr>
                <a:schemeClr val="dk1"/>
              </a:buClr>
              <a:buSzPct val="100000"/>
              <a:buFont typeface="Lato"/>
              <a:defRPr sz="9600">
                <a:solidFill>
                  <a:schemeClr val="dk1"/>
                </a:solidFill>
                <a:latin typeface="Lato"/>
                <a:ea typeface="Lato"/>
                <a:cs typeface="Lato"/>
                <a:sym typeface="Lato"/>
              </a:defRPr>
            </a:lvl2pPr>
            <a:lvl3pPr lvl="2" algn="ctr">
              <a:spcBef>
                <a:spcPts val="0"/>
              </a:spcBef>
              <a:buClr>
                <a:schemeClr val="dk1"/>
              </a:buClr>
              <a:buSzPct val="100000"/>
              <a:buFont typeface="Lato"/>
              <a:defRPr sz="9600">
                <a:solidFill>
                  <a:schemeClr val="dk1"/>
                </a:solidFill>
                <a:latin typeface="Lato"/>
                <a:ea typeface="Lato"/>
                <a:cs typeface="Lato"/>
                <a:sym typeface="Lato"/>
              </a:defRPr>
            </a:lvl3pPr>
            <a:lvl4pPr lvl="3" algn="ctr">
              <a:spcBef>
                <a:spcPts val="0"/>
              </a:spcBef>
              <a:buClr>
                <a:schemeClr val="dk1"/>
              </a:buClr>
              <a:buSzPct val="100000"/>
              <a:buFont typeface="Lato"/>
              <a:defRPr sz="9600">
                <a:solidFill>
                  <a:schemeClr val="dk1"/>
                </a:solidFill>
                <a:latin typeface="Lato"/>
                <a:ea typeface="Lato"/>
                <a:cs typeface="Lato"/>
                <a:sym typeface="Lato"/>
              </a:defRPr>
            </a:lvl4pPr>
            <a:lvl5pPr lvl="4" algn="ctr">
              <a:spcBef>
                <a:spcPts val="0"/>
              </a:spcBef>
              <a:buClr>
                <a:schemeClr val="dk1"/>
              </a:buClr>
              <a:buSzPct val="100000"/>
              <a:buFont typeface="Lato"/>
              <a:defRPr sz="9600">
                <a:solidFill>
                  <a:schemeClr val="dk1"/>
                </a:solidFill>
                <a:latin typeface="Lato"/>
                <a:ea typeface="Lato"/>
                <a:cs typeface="Lato"/>
                <a:sym typeface="Lato"/>
              </a:defRPr>
            </a:lvl5pPr>
            <a:lvl6pPr lvl="5" algn="ctr">
              <a:spcBef>
                <a:spcPts val="0"/>
              </a:spcBef>
              <a:buClr>
                <a:schemeClr val="dk1"/>
              </a:buClr>
              <a:buSzPct val="100000"/>
              <a:buFont typeface="Lato"/>
              <a:defRPr sz="9600">
                <a:solidFill>
                  <a:schemeClr val="dk1"/>
                </a:solidFill>
                <a:latin typeface="Lato"/>
                <a:ea typeface="Lato"/>
                <a:cs typeface="Lato"/>
                <a:sym typeface="Lato"/>
              </a:defRPr>
            </a:lvl6pPr>
            <a:lvl7pPr lvl="6" algn="ctr">
              <a:spcBef>
                <a:spcPts val="0"/>
              </a:spcBef>
              <a:buClr>
                <a:schemeClr val="dk1"/>
              </a:buClr>
              <a:buSzPct val="100000"/>
              <a:buFont typeface="Lato"/>
              <a:defRPr sz="9600">
                <a:solidFill>
                  <a:schemeClr val="dk1"/>
                </a:solidFill>
                <a:latin typeface="Lato"/>
                <a:ea typeface="Lato"/>
                <a:cs typeface="Lato"/>
                <a:sym typeface="Lato"/>
              </a:defRPr>
            </a:lvl7pPr>
            <a:lvl8pPr lvl="7" algn="ctr">
              <a:spcBef>
                <a:spcPts val="0"/>
              </a:spcBef>
              <a:buClr>
                <a:schemeClr val="dk1"/>
              </a:buClr>
              <a:buSzPct val="100000"/>
              <a:buFont typeface="Lato"/>
              <a:defRPr sz="9600">
                <a:solidFill>
                  <a:schemeClr val="dk1"/>
                </a:solidFill>
                <a:latin typeface="Lato"/>
                <a:ea typeface="Lato"/>
                <a:cs typeface="Lato"/>
                <a:sym typeface="Lato"/>
              </a:defRPr>
            </a:lvl8pPr>
            <a:lvl9pPr lvl="8" algn="ctr">
              <a:spcBef>
                <a:spcPts val="0"/>
              </a:spcBef>
              <a:buClr>
                <a:schemeClr val="dk1"/>
              </a:buClr>
              <a:buSzPct val="100000"/>
              <a:buFont typeface="Lato"/>
              <a:defRPr sz="9600">
                <a:solidFill>
                  <a:schemeClr val="dk1"/>
                </a:solidFill>
                <a:latin typeface="Lato"/>
                <a:ea typeface="Lato"/>
                <a:cs typeface="Lato"/>
                <a:sym typeface="Lato"/>
              </a:defRPr>
            </a:lvl9pPr>
          </a:lstStyle>
          <a:p/>
        </p:txBody>
      </p:sp>
      <p:sp>
        <p:nvSpPr>
          <p:cNvPr id="64" name="Shape 64"/>
          <p:cNvSpPr txBox="1"/>
          <p:nvPr>
            <p:ph idx="1" type="body"/>
          </p:nvPr>
        </p:nvSpPr>
        <p:spPr>
          <a:xfrm>
            <a:off x="853950" y="2919450"/>
            <a:ext cx="7436100" cy="10716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65" name="Shape 65"/>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66" name="Shape 66"/>
        <p:cNvGrpSpPr/>
        <p:nvPr/>
      </p:nvGrpSpPr>
      <p:grpSpPr>
        <a:xfrm>
          <a:off x="0" y="0"/>
          <a:ext cx="0" cy="0"/>
          <a:chOff x="0" y="0"/>
          <a:chExt cx="0" cy="0"/>
        </a:xfrm>
      </p:grpSpPr>
      <p:sp>
        <p:nvSpPr>
          <p:cNvPr id="67" name="Shape 67"/>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dk1"/>
        </a:solidFill>
      </p:bgPr>
    </p:bg>
    <p:spTree>
      <p:nvGrpSpPr>
        <p:cNvPr id="16" name="Shape 16"/>
        <p:cNvGrpSpPr/>
        <p:nvPr/>
      </p:nvGrpSpPr>
      <p:grpSpPr>
        <a:xfrm>
          <a:off x="0" y="0"/>
          <a:ext cx="0" cy="0"/>
          <a:chOff x="0" y="0"/>
          <a:chExt cx="0" cy="0"/>
        </a:xfrm>
      </p:grpSpPr>
      <p:cxnSp>
        <p:nvCxnSpPr>
          <p:cNvPr id="17" name="Shape 17"/>
          <p:cNvCxnSpPr/>
          <p:nvPr/>
        </p:nvCxnSpPr>
        <p:spPr>
          <a:xfrm>
            <a:off x="425200" y="415650"/>
            <a:ext cx="8296800" cy="0"/>
          </a:xfrm>
          <a:prstGeom prst="straightConnector1">
            <a:avLst/>
          </a:prstGeom>
          <a:noFill/>
          <a:ln cap="flat" cmpd="sng" w="38100">
            <a:solidFill>
              <a:schemeClr val="lt1"/>
            </a:solidFill>
            <a:prstDash val="solid"/>
            <a:round/>
            <a:headEnd len="med" w="med" type="none"/>
            <a:tailEnd len="med" w="med" type="none"/>
          </a:ln>
        </p:spPr>
      </p:cxnSp>
      <p:cxnSp>
        <p:nvCxnSpPr>
          <p:cNvPr id="18" name="Shape 18"/>
          <p:cNvCxnSpPr/>
          <p:nvPr/>
        </p:nvCxnSpPr>
        <p:spPr>
          <a:xfrm>
            <a:off x="425200" y="4740000"/>
            <a:ext cx="8296800" cy="0"/>
          </a:xfrm>
          <a:prstGeom prst="straightConnector1">
            <a:avLst/>
          </a:prstGeom>
          <a:noFill/>
          <a:ln cap="flat" cmpd="sng" w="19050">
            <a:solidFill>
              <a:schemeClr val="lt1"/>
            </a:solidFill>
            <a:prstDash val="solid"/>
            <a:round/>
            <a:headEnd len="med" w="med" type="none"/>
            <a:tailEnd len="med" w="med" type="none"/>
          </a:ln>
        </p:spPr>
      </p:cxnSp>
      <p:sp>
        <p:nvSpPr>
          <p:cNvPr id="19" name="Shape 19"/>
          <p:cNvSpPr txBox="1"/>
          <p:nvPr>
            <p:ph type="title"/>
          </p:nvPr>
        </p:nvSpPr>
        <p:spPr>
          <a:xfrm>
            <a:off x="406425" y="1806825"/>
            <a:ext cx="8296800" cy="1542000"/>
          </a:xfrm>
          <a:prstGeom prst="rect">
            <a:avLst/>
          </a:prstGeom>
        </p:spPr>
        <p:txBody>
          <a:bodyPr anchorCtr="0" anchor="ctr" bIns="91425" lIns="91425" rIns="91425" tIns="91425"/>
          <a:lstStyle>
            <a:lvl1pPr lvl="0" algn="ctr">
              <a:spcBef>
                <a:spcPts val="0"/>
              </a:spcBef>
              <a:buClr>
                <a:schemeClr val="lt1"/>
              </a:buClr>
              <a:buSzPct val="100000"/>
              <a:defRPr sz="4800">
                <a:solidFill>
                  <a:schemeClr val="lt1"/>
                </a:solidFill>
              </a:defRPr>
            </a:lvl1pPr>
            <a:lvl2pPr lvl="1" algn="ctr">
              <a:spcBef>
                <a:spcPts val="0"/>
              </a:spcBef>
              <a:buClr>
                <a:schemeClr val="lt1"/>
              </a:buClr>
              <a:buSzPct val="100000"/>
              <a:defRPr sz="4800">
                <a:solidFill>
                  <a:schemeClr val="lt1"/>
                </a:solidFill>
              </a:defRPr>
            </a:lvl2pPr>
            <a:lvl3pPr lvl="2" algn="ctr">
              <a:spcBef>
                <a:spcPts val="0"/>
              </a:spcBef>
              <a:buClr>
                <a:schemeClr val="lt1"/>
              </a:buClr>
              <a:buSzPct val="100000"/>
              <a:defRPr sz="4800">
                <a:solidFill>
                  <a:schemeClr val="lt1"/>
                </a:solidFill>
              </a:defRPr>
            </a:lvl3pPr>
            <a:lvl4pPr lvl="3" algn="ctr">
              <a:spcBef>
                <a:spcPts val="0"/>
              </a:spcBef>
              <a:buClr>
                <a:schemeClr val="lt1"/>
              </a:buClr>
              <a:buSzPct val="100000"/>
              <a:defRPr sz="4800">
                <a:solidFill>
                  <a:schemeClr val="lt1"/>
                </a:solidFill>
              </a:defRPr>
            </a:lvl4pPr>
            <a:lvl5pPr lvl="4" algn="ctr">
              <a:spcBef>
                <a:spcPts val="0"/>
              </a:spcBef>
              <a:buClr>
                <a:schemeClr val="lt1"/>
              </a:buClr>
              <a:buSzPct val="100000"/>
              <a:defRPr sz="4800">
                <a:solidFill>
                  <a:schemeClr val="lt1"/>
                </a:solidFill>
              </a:defRPr>
            </a:lvl5pPr>
            <a:lvl6pPr lvl="5" algn="ctr">
              <a:spcBef>
                <a:spcPts val="0"/>
              </a:spcBef>
              <a:buClr>
                <a:schemeClr val="lt1"/>
              </a:buClr>
              <a:buSzPct val="100000"/>
              <a:defRPr sz="4800">
                <a:solidFill>
                  <a:schemeClr val="lt1"/>
                </a:solidFill>
              </a:defRPr>
            </a:lvl6pPr>
            <a:lvl7pPr lvl="6" algn="ctr">
              <a:spcBef>
                <a:spcPts val="0"/>
              </a:spcBef>
              <a:buClr>
                <a:schemeClr val="lt1"/>
              </a:buClr>
              <a:buSzPct val="100000"/>
              <a:defRPr sz="4800">
                <a:solidFill>
                  <a:schemeClr val="lt1"/>
                </a:solidFill>
              </a:defRPr>
            </a:lvl7pPr>
            <a:lvl8pPr lvl="7" algn="ctr">
              <a:spcBef>
                <a:spcPts val="0"/>
              </a:spcBef>
              <a:buClr>
                <a:schemeClr val="lt1"/>
              </a:buClr>
              <a:buSzPct val="100000"/>
              <a:defRPr sz="4800">
                <a:solidFill>
                  <a:schemeClr val="lt1"/>
                </a:solidFill>
              </a:defRPr>
            </a:lvl8pPr>
            <a:lvl9pPr lvl="8" algn="ctr">
              <a:spcBef>
                <a:spcPts val="0"/>
              </a:spcBef>
              <a:buClr>
                <a:schemeClr val="lt1"/>
              </a:buClr>
              <a:buSzPct val="100000"/>
              <a:defRPr sz="4800">
                <a:solidFill>
                  <a:schemeClr val="lt1"/>
                </a:solidFill>
              </a:defRPr>
            </a:lvl9pPr>
          </a:lstStyle>
          <a:p/>
        </p:txBody>
      </p:sp>
      <p:sp>
        <p:nvSpPr>
          <p:cNvPr id="20" name="Shape 20"/>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1" name="Shape 21"/>
        <p:cNvGrpSpPr/>
        <p:nvPr/>
      </p:nvGrpSpPr>
      <p:grpSpPr>
        <a:xfrm>
          <a:off x="0" y="0"/>
          <a:ext cx="0" cy="0"/>
          <a:chOff x="0" y="0"/>
          <a:chExt cx="0" cy="0"/>
        </a:xfrm>
      </p:grpSpPr>
      <p:cxnSp>
        <p:nvCxnSpPr>
          <p:cNvPr id="22" name="Shape 22"/>
          <p:cNvCxnSpPr/>
          <p:nvPr/>
        </p:nvCxnSpPr>
        <p:spPr>
          <a:xfrm>
            <a:off x="2477724" y="41565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23" name="Shape 23"/>
          <p:cNvCxnSpPr/>
          <p:nvPr/>
        </p:nvCxnSpPr>
        <p:spPr>
          <a:xfrm>
            <a:off x="2477724" y="474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24" name="Shape 24"/>
          <p:cNvCxnSpPr/>
          <p:nvPr/>
        </p:nvCxnSpPr>
        <p:spPr>
          <a:xfrm>
            <a:off x="425198" y="415650"/>
            <a:ext cx="183300" cy="0"/>
          </a:xfrm>
          <a:prstGeom prst="straightConnector1">
            <a:avLst/>
          </a:prstGeom>
          <a:noFill/>
          <a:ln cap="flat" cmpd="sng" w="19050">
            <a:solidFill>
              <a:schemeClr val="dk2"/>
            </a:solidFill>
            <a:prstDash val="solid"/>
            <a:round/>
            <a:headEnd len="med" w="med" type="none"/>
            <a:tailEnd len="med" w="med" type="none"/>
          </a:ln>
        </p:spPr>
      </p:cxnSp>
      <p:sp>
        <p:nvSpPr>
          <p:cNvPr id="25" name="Shape 25"/>
          <p:cNvSpPr txBox="1"/>
          <p:nvPr>
            <p:ph type="title"/>
          </p:nvPr>
        </p:nvSpPr>
        <p:spPr>
          <a:xfrm>
            <a:off x="2400250" y="575950"/>
            <a:ext cx="6321600" cy="635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6" name="Shape 26"/>
          <p:cNvSpPr txBox="1"/>
          <p:nvPr>
            <p:ph idx="1" type="body"/>
          </p:nvPr>
        </p:nvSpPr>
        <p:spPr>
          <a:xfrm>
            <a:off x="2410112" y="1595775"/>
            <a:ext cx="6321600" cy="3002399"/>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8" name="Shape 28"/>
        <p:cNvGrpSpPr/>
        <p:nvPr/>
      </p:nvGrpSpPr>
      <p:grpSpPr>
        <a:xfrm>
          <a:off x="0" y="0"/>
          <a:ext cx="0" cy="0"/>
          <a:chOff x="0" y="0"/>
          <a:chExt cx="0" cy="0"/>
        </a:xfrm>
      </p:grpSpPr>
      <p:cxnSp>
        <p:nvCxnSpPr>
          <p:cNvPr id="29" name="Shape 29"/>
          <p:cNvCxnSpPr/>
          <p:nvPr/>
        </p:nvCxnSpPr>
        <p:spPr>
          <a:xfrm>
            <a:off x="2477724" y="415650"/>
            <a:ext cx="6244200" cy="0"/>
          </a:xfrm>
          <a:prstGeom prst="straightConnector1">
            <a:avLst/>
          </a:prstGeom>
          <a:noFill/>
          <a:ln cap="flat" cmpd="sng" w="38100">
            <a:solidFill>
              <a:schemeClr val="dk2"/>
            </a:solidFill>
            <a:prstDash val="solid"/>
            <a:round/>
            <a:headEnd len="med" w="med" type="none"/>
            <a:tailEnd len="med" w="med" type="none"/>
          </a:ln>
        </p:spPr>
      </p:cxnSp>
      <p:cxnSp>
        <p:nvCxnSpPr>
          <p:cNvPr id="30" name="Shape 30"/>
          <p:cNvCxnSpPr/>
          <p:nvPr/>
        </p:nvCxnSpPr>
        <p:spPr>
          <a:xfrm>
            <a:off x="2477724" y="4740000"/>
            <a:ext cx="6244200" cy="0"/>
          </a:xfrm>
          <a:prstGeom prst="straightConnector1">
            <a:avLst/>
          </a:prstGeom>
          <a:noFill/>
          <a:ln cap="flat" cmpd="sng" w="19050">
            <a:solidFill>
              <a:schemeClr val="dk2"/>
            </a:solidFill>
            <a:prstDash val="solid"/>
            <a:round/>
            <a:headEnd len="med" w="med" type="none"/>
            <a:tailEnd len="med" w="med" type="none"/>
          </a:ln>
        </p:spPr>
      </p:cxnSp>
      <p:cxnSp>
        <p:nvCxnSpPr>
          <p:cNvPr id="31" name="Shape 31"/>
          <p:cNvCxnSpPr/>
          <p:nvPr/>
        </p:nvCxnSpPr>
        <p:spPr>
          <a:xfrm>
            <a:off x="425198" y="415650"/>
            <a:ext cx="183300" cy="0"/>
          </a:xfrm>
          <a:prstGeom prst="straightConnector1">
            <a:avLst/>
          </a:prstGeom>
          <a:noFill/>
          <a:ln cap="flat" cmpd="sng" w="19050">
            <a:solidFill>
              <a:schemeClr val="dk2"/>
            </a:solidFill>
            <a:prstDash val="solid"/>
            <a:round/>
            <a:headEnd len="med" w="med" type="none"/>
            <a:tailEnd len="med" w="med" type="none"/>
          </a:ln>
        </p:spPr>
      </p:cxnSp>
      <p:sp>
        <p:nvSpPr>
          <p:cNvPr id="32" name="Shape 32"/>
          <p:cNvSpPr txBox="1"/>
          <p:nvPr>
            <p:ph type="title"/>
          </p:nvPr>
        </p:nvSpPr>
        <p:spPr>
          <a:xfrm>
            <a:off x="2400250" y="575950"/>
            <a:ext cx="6321600" cy="635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3" name="Shape 33"/>
          <p:cNvSpPr txBox="1"/>
          <p:nvPr>
            <p:ph idx="1" type="body"/>
          </p:nvPr>
        </p:nvSpPr>
        <p:spPr>
          <a:xfrm>
            <a:off x="2400302" y="1602675"/>
            <a:ext cx="3071400" cy="3002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4" name="Shape 34"/>
          <p:cNvSpPr txBox="1"/>
          <p:nvPr>
            <p:ph idx="2" type="body"/>
          </p:nvPr>
        </p:nvSpPr>
        <p:spPr>
          <a:xfrm>
            <a:off x="5650571" y="1602675"/>
            <a:ext cx="3071400" cy="3002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5" name="Shape 35"/>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6" name="Shape 36"/>
        <p:cNvGrpSpPr/>
        <p:nvPr/>
      </p:nvGrpSpPr>
      <p:grpSpPr>
        <a:xfrm>
          <a:off x="0" y="0"/>
          <a:ext cx="0" cy="0"/>
          <a:chOff x="0" y="0"/>
          <a:chExt cx="0" cy="0"/>
        </a:xfrm>
      </p:grpSpPr>
      <p:sp>
        <p:nvSpPr>
          <p:cNvPr id="37" name="Shape 37"/>
          <p:cNvSpPr txBox="1"/>
          <p:nvPr>
            <p:ph type="title"/>
          </p:nvPr>
        </p:nvSpPr>
        <p:spPr>
          <a:xfrm>
            <a:off x="303300" y="411575"/>
            <a:ext cx="8520600" cy="6396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8" name="Shape 38"/>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9" name="Shape 39"/>
        <p:cNvGrpSpPr/>
        <p:nvPr/>
      </p:nvGrpSpPr>
      <p:grpSpPr>
        <a:xfrm>
          <a:off x="0" y="0"/>
          <a:ext cx="0" cy="0"/>
          <a:chOff x="0" y="0"/>
          <a:chExt cx="0" cy="0"/>
        </a:xfrm>
      </p:grpSpPr>
      <p:cxnSp>
        <p:nvCxnSpPr>
          <p:cNvPr id="40" name="Shape 40"/>
          <p:cNvCxnSpPr/>
          <p:nvPr/>
        </p:nvCxnSpPr>
        <p:spPr>
          <a:xfrm>
            <a:off x="425198" y="415650"/>
            <a:ext cx="183300" cy="0"/>
          </a:xfrm>
          <a:prstGeom prst="straightConnector1">
            <a:avLst/>
          </a:prstGeom>
          <a:noFill/>
          <a:ln cap="flat" cmpd="sng" w="19050">
            <a:solidFill>
              <a:schemeClr val="dk2"/>
            </a:solidFill>
            <a:prstDash val="solid"/>
            <a:round/>
            <a:headEnd len="med" w="med" type="none"/>
            <a:tailEnd len="med" w="med" type="none"/>
          </a:ln>
        </p:spPr>
      </p:cxnSp>
      <p:sp>
        <p:nvSpPr>
          <p:cNvPr id="41" name="Shape 41"/>
          <p:cNvSpPr txBox="1"/>
          <p:nvPr>
            <p:ph type="title"/>
          </p:nvPr>
        </p:nvSpPr>
        <p:spPr>
          <a:xfrm>
            <a:off x="319500" y="936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42" name="Shape 42"/>
          <p:cNvSpPr txBox="1"/>
          <p:nvPr>
            <p:ph idx="1" type="body"/>
          </p:nvPr>
        </p:nvSpPr>
        <p:spPr>
          <a:xfrm>
            <a:off x="319500" y="1846803"/>
            <a:ext cx="2808000" cy="28062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43" name="Shape 43"/>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44" name="Shape 44"/>
        <p:cNvGrpSpPr/>
        <p:nvPr/>
      </p:nvGrpSpPr>
      <p:grpSpPr>
        <a:xfrm>
          <a:off x="0" y="0"/>
          <a:ext cx="0" cy="0"/>
          <a:chOff x="0" y="0"/>
          <a:chExt cx="0" cy="0"/>
        </a:xfrm>
      </p:grpSpPr>
      <p:cxnSp>
        <p:nvCxnSpPr>
          <p:cNvPr id="45" name="Shape 45"/>
          <p:cNvCxnSpPr/>
          <p:nvPr/>
        </p:nvCxnSpPr>
        <p:spPr>
          <a:xfrm>
            <a:off x="425198" y="415650"/>
            <a:ext cx="183300" cy="0"/>
          </a:xfrm>
          <a:prstGeom prst="straightConnector1">
            <a:avLst/>
          </a:prstGeom>
          <a:noFill/>
          <a:ln cap="flat" cmpd="sng" w="19050">
            <a:solidFill>
              <a:schemeClr val="lt1"/>
            </a:solidFill>
            <a:prstDash val="solid"/>
            <a:round/>
            <a:headEnd len="med" w="med" type="none"/>
            <a:tailEnd len="med" w="med" type="none"/>
          </a:ln>
        </p:spPr>
      </p:cxnSp>
      <p:sp>
        <p:nvSpPr>
          <p:cNvPr id="46" name="Shape 46"/>
          <p:cNvSpPr txBox="1"/>
          <p:nvPr>
            <p:ph type="title"/>
          </p:nvPr>
        </p:nvSpPr>
        <p:spPr>
          <a:xfrm>
            <a:off x="283103" y="712140"/>
            <a:ext cx="6244200" cy="3835500"/>
          </a:xfrm>
          <a:prstGeom prst="rect">
            <a:avLst/>
          </a:prstGeom>
        </p:spPr>
        <p:txBody>
          <a:bodyPr anchorCtr="0" anchor="ctr"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47" name="Shape 47"/>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48" name="Shape 48"/>
        <p:cNvGrpSpPr/>
        <p:nvPr/>
      </p:nvGrpSpPr>
      <p:grpSpPr>
        <a:xfrm>
          <a:off x="0" y="0"/>
          <a:ext cx="0" cy="0"/>
          <a:chOff x="0" y="0"/>
          <a:chExt cx="0" cy="0"/>
        </a:xfrm>
      </p:grpSpPr>
      <p:sp>
        <p:nvSpPr>
          <p:cNvPr id="49" name="Shape 49"/>
          <p:cNvSpPr/>
          <p:nvPr/>
        </p:nvSpPr>
        <p:spPr>
          <a:xfrm>
            <a:off x="4572000" y="125"/>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50" name="Shape 50"/>
          <p:cNvCxnSpPr/>
          <p:nvPr/>
        </p:nvCxnSpPr>
        <p:spPr>
          <a:xfrm>
            <a:off x="5029675" y="4495500"/>
            <a:ext cx="468300" cy="0"/>
          </a:xfrm>
          <a:prstGeom prst="straightConnector1">
            <a:avLst/>
          </a:prstGeom>
          <a:noFill/>
          <a:ln cap="flat" cmpd="sng" w="19050">
            <a:solidFill>
              <a:schemeClr val="lt1"/>
            </a:solidFill>
            <a:prstDash val="solid"/>
            <a:round/>
            <a:headEnd len="med" w="med" type="none"/>
            <a:tailEnd len="med" w="med" type="none"/>
          </a:ln>
        </p:spPr>
      </p:cxnSp>
      <p:sp>
        <p:nvSpPr>
          <p:cNvPr id="51" name="Shape 51"/>
          <p:cNvSpPr txBox="1"/>
          <p:nvPr>
            <p:ph type="title"/>
          </p:nvPr>
        </p:nvSpPr>
        <p:spPr>
          <a:xfrm>
            <a:off x="265500" y="1397350"/>
            <a:ext cx="4045200" cy="1318200"/>
          </a:xfrm>
          <a:prstGeom prst="rect">
            <a:avLst/>
          </a:prstGeom>
        </p:spPr>
        <p:txBody>
          <a:bodyPr anchorCtr="0" anchor="b" bIns="91425" lIns="91425" rIns="91425" tIns="91425"/>
          <a:lstStyle>
            <a:lvl1pPr lvl="0" algn="ctr">
              <a:spcBef>
                <a:spcPts val="0"/>
              </a:spcBef>
              <a:buClr>
                <a:schemeClr val="dk1"/>
              </a:buClr>
              <a:buSzPct val="100000"/>
              <a:defRPr sz="3600">
                <a:solidFill>
                  <a:schemeClr val="dk1"/>
                </a:solidFill>
              </a:defRPr>
            </a:lvl1pPr>
            <a:lvl2pPr lvl="1" algn="ctr">
              <a:spcBef>
                <a:spcPts val="0"/>
              </a:spcBef>
              <a:buClr>
                <a:schemeClr val="dk1"/>
              </a:buClr>
              <a:buSzPct val="100000"/>
              <a:defRPr sz="3600">
                <a:solidFill>
                  <a:schemeClr val="dk1"/>
                </a:solidFill>
              </a:defRPr>
            </a:lvl2pPr>
            <a:lvl3pPr lvl="2" algn="ctr">
              <a:spcBef>
                <a:spcPts val="0"/>
              </a:spcBef>
              <a:buClr>
                <a:schemeClr val="dk1"/>
              </a:buClr>
              <a:buSzPct val="100000"/>
              <a:defRPr sz="3600">
                <a:solidFill>
                  <a:schemeClr val="dk1"/>
                </a:solidFill>
              </a:defRPr>
            </a:lvl3pPr>
            <a:lvl4pPr lvl="3" algn="ctr">
              <a:spcBef>
                <a:spcPts val="0"/>
              </a:spcBef>
              <a:buClr>
                <a:schemeClr val="dk1"/>
              </a:buClr>
              <a:buSzPct val="100000"/>
              <a:defRPr sz="3600">
                <a:solidFill>
                  <a:schemeClr val="dk1"/>
                </a:solidFill>
              </a:defRPr>
            </a:lvl4pPr>
            <a:lvl5pPr lvl="4" algn="ctr">
              <a:spcBef>
                <a:spcPts val="0"/>
              </a:spcBef>
              <a:buClr>
                <a:schemeClr val="dk1"/>
              </a:buClr>
              <a:buSzPct val="100000"/>
              <a:defRPr sz="3600">
                <a:solidFill>
                  <a:schemeClr val="dk1"/>
                </a:solidFill>
              </a:defRPr>
            </a:lvl5pPr>
            <a:lvl6pPr lvl="5" algn="ctr">
              <a:spcBef>
                <a:spcPts val="0"/>
              </a:spcBef>
              <a:buClr>
                <a:schemeClr val="dk1"/>
              </a:buClr>
              <a:buSzPct val="100000"/>
              <a:defRPr sz="3600">
                <a:solidFill>
                  <a:schemeClr val="dk1"/>
                </a:solidFill>
              </a:defRPr>
            </a:lvl6pPr>
            <a:lvl7pPr lvl="6" algn="ctr">
              <a:spcBef>
                <a:spcPts val="0"/>
              </a:spcBef>
              <a:buClr>
                <a:schemeClr val="dk1"/>
              </a:buClr>
              <a:buSzPct val="100000"/>
              <a:defRPr sz="3600">
                <a:solidFill>
                  <a:schemeClr val="dk1"/>
                </a:solidFill>
              </a:defRPr>
            </a:lvl7pPr>
            <a:lvl8pPr lvl="7" algn="ctr">
              <a:spcBef>
                <a:spcPts val="0"/>
              </a:spcBef>
              <a:buClr>
                <a:schemeClr val="dk1"/>
              </a:buClr>
              <a:buSzPct val="100000"/>
              <a:defRPr sz="3600">
                <a:solidFill>
                  <a:schemeClr val="dk1"/>
                </a:solidFill>
              </a:defRPr>
            </a:lvl8pPr>
            <a:lvl9pPr lvl="8" algn="ctr">
              <a:spcBef>
                <a:spcPts val="0"/>
              </a:spcBef>
              <a:buClr>
                <a:schemeClr val="dk1"/>
              </a:buClr>
              <a:buSzPct val="100000"/>
              <a:defRPr sz="3600">
                <a:solidFill>
                  <a:schemeClr val="dk1"/>
                </a:solidFill>
              </a:defRPr>
            </a:lvl9pPr>
          </a:lstStyle>
          <a:p/>
        </p:txBody>
      </p:sp>
      <p:sp>
        <p:nvSpPr>
          <p:cNvPr id="52" name="Shape 52"/>
          <p:cNvSpPr txBox="1"/>
          <p:nvPr>
            <p:ph idx="1" type="subTitle"/>
          </p:nvPr>
        </p:nvSpPr>
        <p:spPr>
          <a:xfrm>
            <a:off x="265500" y="2735370"/>
            <a:ext cx="4045200" cy="1345499"/>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53" name="Shape 53"/>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54" name="Shape 54"/>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55" name="Shape 55"/>
        <p:cNvGrpSpPr/>
        <p:nvPr/>
      </p:nvGrpSpPr>
      <p:grpSpPr>
        <a:xfrm>
          <a:off x="0" y="0"/>
          <a:ext cx="0" cy="0"/>
          <a:chOff x="0" y="0"/>
          <a:chExt cx="0" cy="0"/>
        </a:xfrm>
      </p:grpSpPr>
      <p:cxnSp>
        <p:nvCxnSpPr>
          <p:cNvPr id="56" name="Shape 56"/>
          <p:cNvCxnSpPr/>
          <p:nvPr/>
        </p:nvCxnSpPr>
        <p:spPr>
          <a:xfrm>
            <a:off x="425200" y="4740000"/>
            <a:ext cx="8296800" cy="0"/>
          </a:xfrm>
          <a:prstGeom prst="straightConnector1">
            <a:avLst/>
          </a:prstGeom>
          <a:noFill/>
          <a:ln cap="flat" cmpd="sng" w="19050">
            <a:solidFill>
              <a:schemeClr val="dk2"/>
            </a:solidFill>
            <a:prstDash val="solid"/>
            <a:round/>
            <a:headEnd len="med" w="med" type="none"/>
            <a:tailEnd len="med" w="med" type="none"/>
          </a:ln>
        </p:spPr>
      </p:cxnSp>
      <p:cxnSp>
        <p:nvCxnSpPr>
          <p:cNvPr id="57" name="Shape 57"/>
          <p:cNvCxnSpPr/>
          <p:nvPr/>
        </p:nvCxnSpPr>
        <p:spPr>
          <a:xfrm>
            <a:off x="425198" y="415650"/>
            <a:ext cx="183300" cy="0"/>
          </a:xfrm>
          <a:prstGeom prst="straightConnector1">
            <a:avLst/>
          </a:prstGeom>
          <a:noFill/>
          <a:ln cap="flat" cmpd="sng" w="19050">
            <a:solidFill>
              <a:schemeClr val="dk2"/>
            </a:solidFill>
            <a:prstDash val="solid"/>
            <a:round/>
            <a:headEnd len="med" w="med" type="none"/>
            <a:tailEnd len="med" w="med" type="none"/>
          </a:ln>
        </p:spPr>
      </p:cxnSp>
      <p:sp>
        <p:nvSpPr>
          <p:cNvPr id="58" name="Shape 58"/>
          <p:cNvSpPr txBox="1"/>
          <p:nvPr>
            <p:ph idx="1" type="body"/>
          </p:nvPr>
        </p:nvSpPr>
        <p:spPr>
          <a:xfrm>
            <a:off x="328017" y="4226025"/>
            <a:ext cx="8388600" cy="3936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59" name="Shape 59"/>
          <p:cNvSpPr txBox="1"/>
          <p:nvPr>
            <p:ph idx="12" type="sldNum"/>
          </p:nvPr>
        </p:nvSpPr>
        <p:spPr>
          <a:xfrm>
            <a:off x="8497999" y="4688758"/>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s"/>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2400250" y="575950"/>
            <a:ext cx="6321600" cy="635400"/>
          </a:xfrm>
          <a:prstGeom prst="rect">
            <a:avLst/>
          </a:prstGeom>
          <a:noFill/>
          <a:ln>
            <a:noFill/>
          </a:ln>
        </p:spPr>
        <p:txBody>
          <a:bodyPr anchorCtr="0" anchor="t" bIns="91425" lIns="91425" rIns="91425" tIns="91425"/>
          <a:lstStyle>
            <a:lvl1pPr lvl="0">
              <a:spcBef>
                <a:spcPts val="0"/>
              </a:spcBef>
              <a:buClr>
                <a:schemeClr val="dk2"/>
              </a:buClr>
              <a:buSzPct val="100000"/>
              <a:buFont typeface="Raleway"/>
              <a:buNone/>
              <a:defRPr b="1" sz="3000">
                <a:solidFill>
                  <a:schemeClr val="dk2"/>
                </a:solidFill>
                <a:latin typeface="Raleway"/>
                <a:ea typeface="Raleway"/>
                <a:cs typeface="Raleway"/>
                <a:sym typeface="Raleway"/>
              </a:defRPr>
            </a:lvl1pPr>
            <a:lvl2pPr lvl="1">
              <a:spcBef>
                <a:spcPts val="0"/>
              </a:spcBef>
              <a:buClr>
                <a:schemeClr val="dk2"/>
              </a:buClr>
              <a:buSzPct val="100000"/>
              <a:buFont typeface="Raleway"/>
              <a:buNone/>
              <a:defRPr b="1" sz="3000">
                <a:solidFill>
                  <a:schemeClr val="dk2"/>
                </a:solidFill>
                <a:latin typeface="Raleway"/>
                <a:ea typeface="Raleway"/>
                <a:cs typeface="Raleway"/>
                <a:sym typeface="Raleway"/>
              </a:defRPr>
            </a:lvl2pPr>
            <a:lvl3pPr lvl="2">
              <a:spcBef>
                <a:spcPts val="0"/>
              </a:spcBef>
              <a:buClr>
                <a:schemeClr val="dk2"/>
              </a:buClr>
              <a:buSzPct val="100000"/>
              <a:buFont typeface="Raleway"/>
              <a:buNone/>
              <a:defRPr b="1" sz="3000">
                <a:solidFill>
                  <a:schemeClr val="dk2"/>
                </a:solidFill>
                <a:latin typeface="Raleway"/>
                <a:ea typeface="Raleway"/>
                <a:cs typeface="Raleway"/>
                <a:sym typeface="Raleway"/>
              </a:defRPr>
            </a:lvl3pPr>
            <a:lvl4pPr lvl="3">
              <a:spcBef>
                <a:spcPts val="0"/>
              </a:spcBef>
              <a:buClr>
                <a:schemeClr val="dk2"/>
              </a:buClr>
              <a:buSzPct val="100000"/>
              <a:buFont typeface="Raleway"/>
              <a:buNone/>
              <a:defRPr b="1" sz="3000">
                <a:solidFill>
                  <a:schemeClr val="dk2"/>
                </a:solidFill>
                <a:latin typeface="Raleway"/>
                <a:ea typeface="Raleway"/>
                <a:cs typeface="Raleway"/>
                <a:sym typeface="Raleway"/>
              </a:defRPr>
            </a:lvl4pPr>
            <a:lvl5pPr lvl="4">
              <a:spcBef>
                <a:spcPts val="0"/>
              </a:spcBef>
              <a:buClr>
                <a:schemeClr val="dk2"/>
              </a:buClr>
              <a:buSzPct val="100000"/>
              <a:buFont typeface="Raleway"/>
              <a:buNone/>
              <a:defRPr b="1" sz="3000">
                <a:solidFill>
                  <a:schemeClr val="dk2"/>
                </a:solidFill>
                <a:latin typeface="Raleway"/>
                <a:ea typeface="Raleway"/>
                <a:cs typeface="Raleway"/>
                <a:sym typeface="Raleway"/>
              </a:defRPr>
            </a:lvl5pPr>
            <a:lvl6pPr lvl="5">
              <a:spcBef>
                <a:spcPts val="0"/>
              </a:spcBef>
              <a:buClr>
                <a:schemeClr val="dk2"/>
              </a:buClr>
              <a:buSzPct val="100000"/>
              <a:buFont typeface="Raleway"/>
              <a:buNone/>
              <a:defRPr b="1" sz="3000">
                <a:solidFill>
                  <a:schemeClr val="dk2"/>
                </a:solidFill>
                <a:latin typeface="Raleway"/>
                <a:ea typeface="Raleway"/>
                <a:cs typeface="Raleway"/>
                <a:sym typeface="Raleway"/>
              </a:defRPr>
            </a:lvl6pPr>
            <a:lvl7pPr lvl="6">
              <a:spcBef>
                <a:spcPts val="0"/>
              </a:spcBef>
              <a:buClr>
                <a:schemeClr val="dk2"/>
              </a:buClr>
              <a:buSzPct val="100000"/>
              <a:buFont typeface="Raleway"/>
              <a:buNone/>
              <a:defRPr b="1" sz="3000">
                <a:solidFill>
                  <a:schemeClr val="dk2"/>
                </a:solidFill>
                <a:latin typeface="Raleway"/>
                <a:ea typeface="Raleway"/>
                <a:cs typeface="Raleway"/>
                <a:sym typeface="Raleway"/>
              </a:defRPr>
            </a:lvl7pPr>
            <a:lvl8pPr lvl="7">
              <a:spcBef>
                <a:spcPts val="0"/>
              </a:spcBef>
              <a:buClr>
                <a:schemeClr val="dk2"/>
              </a:buClr>
              <a:buSzPct val="100000"/>
              <a:buFont typeface="Raleway"/>
              <a:buNone/>
              <a:defRPr b="1" sz="3000">
                <a:solidFill>
                  <a:schemeClr val="dk2"/>
                </a:solidFill>
                <a:latin typeface="Raleway"/>
                <a:ea typeface="Raleway"/>
                <a:cs typeface="Raleway"/>
                <a:sym typeface="Raleway"/>
              </a:defRPr>
            </a:lvl8pPr>
            <a:lvl9pPr lvl="8">
              <a:spcBef>
                <a:spcPts val="0"/>
              </a:spcBef>
              <a:buClr>
                <a:schemeClr val="dk2"/>
              </a:buClr>
              <a:buSzPct val="100000"/>
              <a:buFont typeface="Raleway"/>
              <a:buNone/>
              <a:defRPr b="1" sz="3000">
                <a:solidFill>
                  <a:schemeClr val="dk2"/>
                </a:solidFill>
                <a:latin typeface="Raleway"/>
                <a:ea typeface="Raleway"/>
                <a:cs typeface="Raleway"/>
                <a:sym typeface="Raleway"/>
              </a:defRPr>
            </a:lvl9pPr>
          </a:lstStyle>
          <a:p/>
        </p:txBody>
      </p:sp>
      <p:sp>
        <p:nvSpPr>
          <p:cNvPr id="7" name="Shape 7"/>
          <p:cNvSpPr txBox="1"/>
          <p:nvPr>
            <p:ph idx="1" type="body"/>
          </p:nvPr>
        </p:nvSpPr>
        <p:spPr>
          <a:xfrm>
            <a:off x="2410112" y="1595775"/>
            <a:ext cx="6321600" cy="3002399"/>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buFont typeface="Lato"/>
              <a:defRPr sz="1800">
                <a:solidFill>
                  <a:schemeClr val="dk2"/>
                </a:solidFill>
                <a:latin typeface="Lato"/>
                <a:ea typeface="Lato"/>
                <a:cs typeface="Lato"/>
                <a:sym typeface="Lato"/>
              </a:defRPr>
            </a:lvl1pPr>
            <a:lvl2pPr lvl="1">
              <a:lnSpc>
                <a:spcPct val="115000"/>
              </a:lnSpc>
              <a:spcBef>
                <a:spcPts val="0"/>
              </a:spcBef>
              <a:spcAft>
                <a:spcPts val="1600"/>
              </a:spcAft>
              <a:buClr>
                <a:schemeClr val="dk2"/>
              </a:buClr>
              <a:buFont typeface="Lato"/>
              <a:defRPr>
                <a:solidFill>
                  <a:schemeClr val="dk2"/>
                </a:solidFill>
                <a:latin typeface="Lato"/>
                <a:ea typeface="Lato"/>
                <a:cs typeface="Lato"/>
                <a:sym typeface="Lato"/>
              </a:defRPr>
            </a:lvl2pPr>
            <a:lvl3pPr lvl="2">
              <a:lnSpc>
                <a:spcPct val="115000"/>
              </a:lnSpc>
              <a:spcBef>
                <a:spcPts val="0"/>
              </a:spcBef>
              <a:spcAft>
                <a:spcPts val="1600"/>
              </a:spcAft>
              <a:buClr>
                <a:schemeClr val="dk2"/>
              </a:buClr>
              <a:buFont typeface="Lato"/>
              <a:defRPr>
                <a:solidFill>
                  <a:schemeClr val="dk2"/>
                </a:solidFill>
                <a:latin typeface="Lato"/>
                <a:ea typeface="Lato"/>
                <a:cs typeface="Lato"/>
                <a:sym typeface="Lato"/>
              </a:defRPr>
            </a:lvl3pPr>
            <a:lvl4pPr lvl="3">
              <a:lnSpc>
                <a:spcPct val="115000"/>
              </a:lnSpc>
              <a:spcBef>
                <a:spcPts val="0"/>
              </a:spcBef>
              <a:spcAft>
                <a:spcPts val="1600"/>
              </a:spcAft>
              <a:buClr>
                <a:schemeClr val="dk2"/>
              </a:buClr>
              <a:buFont typeface="Lato"/>
              <a:defRPr>
                <a:solidFill>
                  <a:schemeClr val="dk2"/>
                </a:solidFill>
                <a:latin typeface="Lato"/>
                <a:ea typeface="Lato"/>
                <a:cs typeface="Lato"/>
                <a:sym typeface="Lato"/>
              </a:defRPr>
            </a:lvl4pPr>
            <a:lvl5pPr lvl="4">
              <a:lnSpc>
                <a:spcPct val="115000"/>
              </a:lnSpc>
              <a:spcBef>
                <a:spcPts val="0"/>
              </a:spcBef>
              <a:spcAft>
                <a:spcPts val="1600"/>
              </a:spcAft>
              <a:buClr>
                <a:schemeClr val="dk2"/>
              </a:buClr>
              <a:buFont typeface="Lato"/>
              <a:defRPr>
                <a:solidFill>
                  <a:schemeClr val="dk2"/>
                </a:solidFill>
                <a:latin typeface="Lato"/>
                <a:ea typeface="Lato"/>
                <a:cs typeface="Lato"/>
                <a:sym typeface="Lato"/>
              </a:defRPr>
            </a:lvl5pPr>
            <a:lvl6pPr lvl="5">
              <a:lnSpc>
                <a:spcPct val="115000"/>
              </a:lnSpc>
              <a:spcBef>
                <a:spcPts val="0"/>
              </a:spcBef>
              <a:spcAft>
                <a:spcPts val="1600"/>
              </a:spcAft>
              <a:buClr>
                <a:schemeClr val="dk2"/>
              </a:buClr>
              <a:buFont typeface="Lato"/>
              <a:defRPr>
                <a:solidFill>
                  <a:schemeClr val="dk2"/>
                </a:solidFill>
                <a:latin typeface="Lato"/>
                <a:ea typeface="Lato"/>
                <a:cs typeface="Lato"/>
                <a:sym typeface="Lato"/>
              </a:defRPr>
            </a:lvl6pPr>
            <a:lvl7pPr lvl="6">
              <a:lnSpc>
                <a:spcPct val="115000"/>
              </a:lnSpc>
              <a:spcBef>
                <a:spcPts val="0"/>
              </a:spcBef>
              <a:spcAft>
                <a:spcPts val="1600"/>
              </a:spcAft>
              <a:buClr>
                <a:schemeClr val="dk2"/>
              </a:buClr>
              <a:buFont typeface="Lato"/>
              <a:defRPr>
                <a:solidFill>
                  <a:schemeClr val="dk2"/>
                </a:solidFill>
                <a:latin typeface="Lato"/>
                <a:ea typeface="Lato"/>
                <a:cs typeface="Lato"/>
                <a:sym typeface="Lato"/>
              </a:defRPr>
            </a:lvl7pPr>
            <a:lvl8pPr lvl="7">
              <a:lnSpc>
                <a:spcPct val="115000"/>
              </a:lnSpc>
              <a:spcBef>
                <a:spcPts val="0"/>
              </a:spcBef>
              <a:spcAft>
                <a:spcPts val="1600"/>
              </a:spcAft>
              <a:buClr>
                <a:schemeClr val="dk2"/>
              </a:buClr>
              <a:buFont typeface="Lato"/>
              <a:defRPr>
                <a:solidFill>
                  <a:schemeClr val="dk2"/>
                </a:solidFill>
                <a:latin typeface="Lato"/>
                <a:ea typeface="Lato"/>
                <a:cs typeface="Lato"/>
                <a:sym typeface="Lato"/>
              </a:defRPr>
            </a:lvl8pPr>
            <a:lvl9pPr lvl="8">
              <a:lnSpc>
                <a:spcPct val="115000"/>
              </a:lnSpc>
              <a:spcBef>
                <a:spcPts val="0"/>
              </a:spcBef>
              <a:spcAft>
                <a:spcPts val="1600"/>
              </a:spcAft>
              <a:buClr>
                <a:schemeClr val="dk2"/>
              </a:buClr>
              <a:buFont typeface="Lato"/>
              <a:defRPr>
                <a:solidFill>
                  <a:schemeClr val="dk2"/>
                </a:solidFill>
                <a:latin typeface="Lato"/>
                <a:ea typeface="Lato"/>
                <a:cs typeface="Lato"/>
                <a:sym typeface="Lato"/>
              </a:defRPr>
            </a:lvl9pPr>
          </a:lstStyle>
          <a:p/>
        </p:txBody>
      </p:sp>
      <p:sp>
        <p:nvSpPr>
          <p:cNvPr id="8" name="Shape 8"/>
          <p:cNvSpPr txBox="1"/>
          <p:nvPr>
            <p:ph idx="12" type="sldNum"/>
          </p:nvPr>
        </p:nvSpPr>
        <p:spPr>
          <a:xfrm>
            <a:off x="8497999" y="4688758"/>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s" sz="1000">
                <a:solidFill>
                  <a:schemeClr val="dk2"/>
                </a:solidFill>
                <a:latin typeface="Lato"/>
                <a:ea typeface="Lato"/>
                <a:cs typeface="Lato"/>
                <a:sym typeface="Lato"/>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8.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24.png"/><Relationship Id="rId5"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21.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3.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30.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27.png"/><Relationship Id="rId4" Type="http://schemas.openxmlformats.org/officeDocument/2006/relationships/image" Target="../media/image29.png"/><Relationship Id="rId5" Type="http://schemas.openxmlformats.org/officeDocument/2006/relationships/image" Target="../media/image3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33.png"/><Relationship Id="rId4" Type="http://schemas.openxmlformats.org/officeDocument/2006/relationships/image" Target="../media/image35.png"/><Relationship Id="rId5" Type="http://schemas.openxmlformats.org/officeDocument/2006/relationships/image" Target="../media/image5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01.png"/><Relationship Id="rId4" Type="http://schemas.openxmlformats.org/officeDocument/2006/relationships/image" Target="../media/image00.png"/><Relationship Id="rId5" Type="http://schemas.openxmlformats.org/officeDocument/2006/relationships/image" Target="../media/image05.png"/><Relationship Id="rId6" Type="http://schemas.openxmlformats.org/officeDocument/2006/relationships/image" Target="../media/image0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43.png"/><Relationship Id="rId4" Type="http://schemas.openxmlformats.org/officeDocument/2006/relationships/image" Target="../media/image41.png"/><Relationship Id="rId5" Type="http://schemas.openxmlformats.org/officeDocument/2006/relationships/image" Target="../media/image39.png"/><Relationship Id="rId6" Type="http://schemas.openxmlformats.org/officeDocument/2006/relationships/image" Target="../media/image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4.jpg"/><Relationship Id="rId4" Type="http://schemas.openxmlformats.org/officeDocument/2006/relationships/image" Target="../media/image3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7.jpg"/><Relationship Id="rId4" Type="http://schemas.openxmlformats.org/officeDocument/2006/relationships/image" Target="../media/image4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44.jpg"/><Relationship Id="rId4" Type="http://schemas.openxmlformats.org/officeDocument/2006/relationships/image" Target="../media/image52.jpg"/><Relationship Id="rId5" Type="http://schemas.openxmlformats.org/officeDocument/2006/relationships/image" Target="../media/image4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2.jpg"/><Relationship Id="rId4" Type="http://schemas.openxmlformats.org/officeDocument/2006/relationships/image" Target="../media/image48.jpg"/><Relationship Id="rId5" Type="http://schemas.openxmlformats.org/officeDocument/2006/relationships/image" Target="../media/image49.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7.jpg"/><Relationship Id="rId4" Type="http://schemas.openxmlformats.org/officeDocument/2006/relationships/image" Target="../media/image51.jpg"/><Relationship Id="rId5" Type="http://schemas.openxmlformats.org/officeDocument/2006/relationships/image" Target="../media/image50.jpg"/><Relationship Id="rId6" Type="http://schemas.openxmlformats.org/officeDocument/2006/relationships/image" Target="../media/image5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 Id="rId3" Type="http://schemas.openxmlformats.org/officeDocument/2006/relationships/image" Target="../media/image5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09.png"/><Relationship Id="rId4" Type="http://schemas.openxmlformats.org/officeDocument/2006/relationships/hyperlink" Target="https://es.wikipedia.org/wiki/R%C3%A1quira" TargetMode="External"/><Relationship Id="rId5" Type="http://schemas.openxmlformats.org/officeDocument/2006/relationships/hyperlink" Target="https://es.wikipedia.org/wiki/Villa_de_Leyva"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6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59.png"/><Relationship Id="rId4" Type="http://schemas.openxmlformats.org/officeDocument/2006/relationships/image" Target="../media/image68.png"/><Relationship Id="rId5" Type="http://schemas.openxmlformats.org/officeDocument/2006/relationships/image" Target="../media/image5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60.png"/><Relationship Id="rId4" Type="http://schemas.openxmlformats.org/officeDocument/2006/relationships/image" Target="../media/image6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58.png"/><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62.png"/><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image" Target="../media/image65.png"/><Relationship Id="rId4" Type="http://schemas.openxmlformats.org/officeDocument/2006/relationships/image" Target="../media/image6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 Id="rId3" Type="http://schemas.openxmlformats.org/officeDocument/2006/relationships/hyperlink" Target="https://multimediaprodution.wordpress.com/2011/05/14/fauna-de-la-guajira/" TargetMode="External"/><Relationship Id="rId4" Type="http://schemas.openxmlformats.org/officeDocument/2006/relationships/hyperlink" Target="http://www.sogeocol.edu.co/documentos/084_zon_arid_de_col.pdf" TargetMode="External"/><Relationship Id="rId11" Type="http://schemas.openxmlformats.org/officeDocument/2006/relationships/hyperlink" Target="http://www.ucrostravel.com/monasteriodelacandelaria.php" TargetMode="External"/><Relationship Id="rId10" Type="http://schemas.openxmlformats.org/officeDocument/2006/relationships/hyperlink" Target="http://herenciamia.org/ricaurte/items/show/10" TargetMode="External"/><Relationship Id="rId12" Type="http://schemas.openxmlformats.org/officeDocument/2006/relationships/hyperlink" Target="http://trarajesdeboyac.blogspot.com.co" TargetMode="External"/><Relationship Id="rId9" Type="http://schemas.openxmlformats.org/officeDocument/2006/relationships/hyperlink" Target="http://sindymartinezlostelematicos.blogspot.com.co" TargetMode="External"/><Relationship Id="rId5" Type="http://schemas.openxmlformats.org/officeDocument/2006/relationships/hyperlink" Target="https://es.wikipedia.org/wiki/Desierto_de_La_Guajira" TargetMode="External"/><Relationship Id="rId6" Type="http://schemas.openxmlformats.org/officeDocument/2006/relationships/hyperlink" Target="http://ingrismp.blogspot.com.co/2008/11/gastronoma-de-la-guajira.html" TargetMode="External"/><Relationship Id="rId7" Type="http://schemas.openxmlformats.org/officeDocument/2006/relationships/hyperlink" Target="http://platostipicosdeboyaca.blogspot.com.co" TargetMode="External"/><Relationship Id="rId8" Type="http://schemas.openxmlformats.org/officeDocument/2006/relationships/hyperlink" Target="http://www.viajaporcolombia.com/ferias-y-fiestas/boyaca/"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07.png"/><Relationship Id="rId4" Type="http://schemas.openxmlformats.org/officeDocument/2006/relationships/image" Target="../media/image06.png"/><Relationship Id="rId5" Type="http://schemas.openxmlformats.org/officeDocument/2006/relationships/image" Target="../media/image0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04.png"/><Relationship Id="rId4" Type="http://schemas.openxmlformats.org/officeDocument/2006/relationships/image" Target="../media/image0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31.png"/><Relationship Id="rId4" Type="http://schemas.openxmlformats.org/officeDocument/2006/relationships/image" Target="../media/image08.png"/><Relationship Id="rId5"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9.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71" name="Shape 71"/>
        <p:cNvGrpSpPr/>
        <p:nvPr/>
      </p:nvGrpSpPr>
      <p:grpSpPr>
        <a:xfrm>
          <a:off x="0" y="0"/>
          <a:ext cx="0" cy="0"/>
          <a:chOff x="0" y="0"/>
          <a:chExt cx="0" cy="0"/>
        </a:xfrm>
      </p:grpSpPr>
      <p:sp>
        <p:nvSpPr>
          <p:cNvPr id="72" name="Shape 72"/>
          <p:cNvSpPr txBox="1"/>
          <p:nvPr>
            <p:ph type="ctrTitle"/>
          </p:nvPr>
        </p:nvSpPr>
        <p:spPr>
          <a:xfrm>
            <a:off x="2371725" y="630225"/>
            <a:ext cx="6331500" cy="1542000"/>
          </a:xfrm>
          <a:prstGeom prst="rect">
            <a:avLst/>
          </a:prstGeom>
        </p:spPr>
        <p:txBody>
          <a:bodyPr anchorCtr="0" anchor="t" bIns="91425" lIns="91425" rIns="91425" tIns="91425">
            <a:noAutofit/>
          </a:bodyPr>
          <a:lstStyle/>
          <a:p>
            <a:pPr lvl="0">
              <a:spcBef>
                <a:spcPts val="0"/>
              </a:spcBef>
              <a:buNone/>
            </a:pPr>
            <a:r>
              <a:rPr lang="es"/>
              <a:t>Ecal</a:t>
            </a:r>
          </a:p>
          <a:p>
            <a:pPr lvl="0">
              <a:spcBef>
                <a:spcPts val="0"/>
              </a:spcBef>
              <a:buNone/>
            </a:pPr>
            <a:r>
              <a:rPr lang="es"/>
              <a:t>Desiertos y Sabanas</a:t>
            </a:r>
          </a:p>
        </p:txBody>
      </p:sp>
      <p:sp>
        <p:nvSpPr>
          <p:cNvPr id="73" name="Shape 73"/>
          <p:cNvSpPr txBox="1"/>
          <p:nvPr>
            <p:ph idx="1" type="subTitle"/>
          </p:nvPr>
        </p:nvSpPr>
        <p:spPr>
          <a:xfrm>
            <a:off x="2390266" y="3238450"/>
            <a:ext cx="6331500" cy="1241700"/>
          </a:xfrm>
          <a:prstGeom prst="rect">
            <a:avLst/>
          </a:prstGeom>
        </p:spPr>
        <p:txBody>
          <a:bodyPr anchorCtr="0" anchor="b" bIns="91425" lIns="91425" rIns="91425" tIns="91425">
            <a:noAutofit/>
          </a:bodyPr>
          <a:lstStyle/>
          <a:p>
            <a:pPr lvl="0">
              <a:spcBef>
                <a:spcPts val="0"/>
              </a:spcBef>
              <a:buNone/>
            </a:pPr>
            <a:r>
              <a:rPr lang="es"/>
              <a:t>Por: David Arbeláez, Juan Jacobo Sarasti, Juan Esteban Múnera, Juan Francisco Velasco y Jean Paul. </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163" name="Shape 163"/>
        <p:cNvGrpSpPr/>
        <p:nvPr/>
      </p:nvGrpSpPr>
      <p:grpSpPr>
        <a:xfrm>
          <a:off x="0" y="0"/>
          <a:ext cx="0" cy="0"/>
          <a:chOff x="0" y="0"/>
          <a:chExt cx="0" cy="0"/>
        </a:xfrm>
      </p:grpSpPr>
      <p:sp>
        <p:nvSpPr>
          <p:cNvPr id="164" name="Shape 164"/>
          <p:cNvSpPr txBox="1"/>
          <p:nvPr>
            <p:ph type="title"/>
          </p:nvPr>
        </p:nvSpPr>
        <p:spPr>
          <a:xfrm>
            <a:off x="0" y="94750"/>
            <a:ext cx="8520600" cy="572700"/>
          </a:xfrm>
          <a:prstGeom prst="rect">
            <a:avLst/>
          </a:prstGeom>
        </p:spPr>
        <p:txBody>
          <a:bodyPr anchorCtr="0" anchor="t" bIns="91425" lIns="91425" rIns="91425" tIns="91425">
            <a:noAutofit/>
          </a:bodyPr>
          <a:lstStyle/>
          <a:p>
            <a:pPr lvl="0">
              <a:spcBef>
                <a:spcPts val="0"/>
              </a:spcBef>
              <a:buNone/>
            </a:pPr>
            <a:r>
              <a:rPr lang="es"/>
              <a:t>Vestimenta típica en el desierto Candelaria</a:t>
            </a:r>
          </a:p>
        </p:txBody>
      </p:sp>
      <p:sp>
        <p:nvSpPr>
          <p:cNvPr id="165" name="Shape 165"/>
          <p:cNvSpPr txBox="1"/>
          <p:nvPr/>
        </p:nvSpPr>
        <p:spPr>
          <a:xfrm>
            <a:off x="46075" y="667450"/>
            <a:ext cx="7964100" cy="2977200"/>
          </a:xfrm>
          <a:prstGeom prst="rect">
            <a:avLst/>
          </a:prstGeom>
          <a:noFill/>
          <a:ln>
            <a:noFill/>
          </a:ln>
        </p:spPr>
        <p:txBody>
          <a:bodyPr anchorCtr="0" anchor="t" bIns="91425" lIns="91425" rIns="91425" tIns="91425">
            <a:noAutofit/>
          </a:bodyPr>
          <a:lstStyle/>
          <a:p>
            <a:pPr lvl="0">
              <a:spcBef>
                <a:spcPts val="0"/>
              </a:spcBef>
              <a:buNone/>
            </a:pPr>
            <a:r>
              <a:rPr lang="es"/>
              <a:t>Los vestimentos de la zona, se caracterizan por una </a:t>
            </a:r>
            <a:r>
              <a:rPr lang="es"/>
              <a:t>fusión</a:t>
            </a:r>
            <a:r>
              <a:rPr lang="es"/>
              <a:t> entre la cultura Española, </a:t>
            </a:r>
            <a:r>
              <a:rPr lang="es"/>
              <a:t>Chibcha</a:t>
            </a:r>
            <a:r>
              <a:rPr lang="es"/>
              <a:t> del </a:t>
            </a:r>
            <a:r>
              <a:rPr lang="es"/>
              <a:t>altiplano</a:t>
            </a:r>
            <a:r>
              <a:rPr lang="es"/>
              <a:t> cundi-boyacense, y las modas francesas del siglo XVIII, estas </a:t>
            </a:r>
            <a:r>
              <a:rPr lang="es"/>
              <a:t>circunstancias</a:t>
            </a:r>
            <a:r>
              <a:rPr lang="es"/>
              <a:t> sumadas al clima </a:t>
            </a:r>
            <a:r>
              <a:rPr lang="es"/>
              <a:t>frío</a:t>
            </a:r>
            <a:r>
              <a:rPr lang="es"/>
              <a:t> de la zona dan origen a estas singulares vestimentas.</a:t>
            </a:r>
          </a:p>
          <a:p>
            <a:pPr lvl="0">
              <a:spcBef>
                <a:spcPts val="0"/>
              </a:spcBef>
              <a:buNone/>
            </a:pPr>
            <a:r>
              <a:t/>
            </a:r>
            <a:endParaRPr/>
          </a:p>
        </p:txBody>
      </p:sp>
      <p:pic>
        <p:nvPicPr>
          <p:cNvPr id="166" name="Shape 166"/>
          <p:cNvPicPr preferRelativeResize="0"/>
          <p:nvPr/>
        </p:nvPicPr>
        <p:blipFill>
          <a:blip r:embed="rId3">
            <a:alphaModFix/>
          </a:blip>
          <a:stretch>
            <a:fillRect/>
          </a:stretch>
        </p:blipFill>
        <p:spPr>
          <a:xfrm>
            <a:off x="46075" y="1550475"/>
            <a:ext cx="3124825" cy="2901699"/>
          </a:xfrm>
          <a:prstGeom prst="rect">
            <a:avLst/>
          </a:prstGeom>
          <a:noFill/>
          <a:ln>
            <a:noFill/>
          </a:ln>
        </p:spPr>
      </p:pic>
      <p:sp>
        <p:nvSpPr>
          <p:cNvPr id="167" name="Shape 167"/>
          <p:cNvSpPr txBox="1"/>
          <p:nvPr/>
        </p:nvSpPr>
        <p:spPr>
          <a:xfrm>
            <a:off x="3218700" y="1621312"/>
            <a:ext cx="2083200" cy="2157000"/>
          </a:xfrm>
          <a:prstGeom prst="rect">
            <a:avLst/>
          </a:prstGeom>
          <a:noFill/>
          <a:ln>
            <a:noFill/>
          </a:ln>
        </p:spPr>
        <p:txBody>
          <a:bodyPr anchorCtr="0" anchor="t" bIns="91425" lIns="91425" rIns="91425" tIns="91425">
            <a:noAutofit/>
          </a:bodyPr>
          <a:lstStyle/>
          <a:p>
            <a:pPr lvl="0" algn="just">
              <a:spcBef>
                <a:spcPts val="0"/>
              </a:spcBef>
              <a:buNone/>
            </a:pPr>
            <a:r>
              <a:rPr lang="es"/>
              <a:t>En esta imagen podemos apreciar a un hombre de </a:t>
            </a:r>
            <a:r>
              <a:rPr lang="es"/>
              <a:t>pantalón</a:t>
            </a:r>
            <a:r>
              <a:rPr lang="es"/>
              <a:t> largo y camisa manga larga, acompañado de un sombrero colonial y una famosa Ruana, la cual es usada contra el </a:t>
            </a:r>
            <a:r>
              <a:rPr lang="es"/>
              <a:t>frío</a:t>
            </a:r>
            <a:r>
              <a:rPr lang="es"/>
              <a:t> y el sol del campo. La pañoleta lleva un color verde en honor a sus ancestros chibchas que usaban ese tipo de colores para rituales de la naturaleza</a:t>
            </a:r>
          </a:p>
        </p:txBody>
      </p:sp>
      <p:pic>
        <p:nvPicPr>
          <p:cNvPr id="168" name="Shape 168"/>
          <p:cNvPicPr preferRelativeResize="0"/>
          <p:nvPr/>
        </p:nvPicPr>
        <p:blipFill>
          <a:blip r:embed="rId4">
            <a:alphaModFix/>
          </a:blip>
          <a:stretch>
            <a:fillRect/>
          </a:stretch>
        </p:blipFill>
        <p:spPr>
          <a:xfrm>
            <a:off x="6129825" y="1550475"/>
            <a:ext cx="2466975" cy="1778950"/>
          </a:xfrm>
          <a:prstGeom prst="rect">
            <a:avLst/>
          </a:prstGeom>
          <a:noFill/>
          <a:ln>
            <a:noFill/>
          </a:ln>
        </p:spPr>
      </p:pic>
      <p:sp>
        <p:nvSpPr>
          <p:cNvPr id="169" name="Shape 169"/>
          <p:cNvSpPr txBox="1"/>
          <p:nvPr/>
        </p:nvSpPr>
        <p:spPr>
          <a:xfrm>
            <a:off x="5844025" y="3493525"/>
            <a:ext cx="3355200" cy="1613100"/>
          </a:xfrm>
          <a:prstGeom prst="rect">
            <a:avLst/>
          </a:prstGeom>
          <a:noFill/>
          <a:ln>
            <a:noFill/>
          </a:ln>
        </p:spPr>
        <p:txBody>
          <a:bodyPr anchorCtr="0" anchor="t" bIns="91425" lIns="91425" rIns="91425" tIns="91425">
            <a:noAutofit/>
          </a:bodyPr>
          <a:lstStyle/>
          <a:p>
            <a:pPr lvl="0">
              <a:spcBef>
                <a:spcPts val="0"/>
              </a:spcBef>
              <a:buNone/>
            </a:pPr>
            <a:r>
              <a:rPr lang="es"/>
              <a:t>Las mujeres Boyacenses utilizan vestidos muy similares a el de las mujeres europeas en los siglos XVIII y XIX. Los colores y figuras en sus faldas son representativas de sus ancestros chibchas.</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173" name="Shape 173"/>
        <p:cNvGrpSpPr/>
        <p:nvPr/>
      </p:nvGrpSpPr>
      <p:grpSpPr>
        <a:xfrm>
          <a:off x="0" y="0"/>
          <a:ext cx="0" cy="0"/>
          <a:chOff x="0" y="0"/>
          <a:chExt cx="0" cy="0"/>
        </a:xfrm>
      </p:grpSpPr>
      <p:sp>
        <p:nvSpPr>
          <p:cNvPr id="174" name="Shape 174"/>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latin typeface="Calibri"/>
                <a:ea typeface="Calibri"/>
                <a:cs typeface="Calibri"/>
                <a:sym typeface="Calibri"/>
              </a:rPr>
              <a:t>Actividades económicas y/o producciones</a:t>
            </a:r>
          </a:p>
        </p:txBody>
      </p:sp>
      <p:sp>
        <p:nvSpPr>
          <p:cNvPr id="175" name="Shape 175"/>
          <p:cNvSpPr txBox="1"/>
          <p:nvPr/>
        </p:nvSpPr>
        <p:spPr>
          <a:xfrm>
            <a:off x="101400" y="1364225"/>
            <a:ext cx="7199100" cy="2396700"/>
          </a:xfrm>
          <a:prstGeom prst="rect">
            <a:avLst/>
          </a:prstGeom>
          <a:noFill/>
          <a:ln>
            <a:noFill/>
          </a:ln>
        </p:spPr>
        <p:txBody>
          <a:bodyPr anchorCtr="0" anchor="t" bIns="91425" lIns="91425" rIns="91425" tIns="91425">
            <a:noAutofit/>
          </a:bodyPr>
          <a:lstStyle/>
          <a:p>
            <a:pPr lvl="0">
              <a:spcBef>
                <a:spcPts val="0"/>
              </a:spcBef>
              <a:buNone/>
            </a:pPr>
            <a:r>
              <a:rPr lang="es"/>
              <a:t>La principal fuente de ingresos </a:t>
            </a:r>
            <a:r>
              <a:rPr lang="es"/>
              <a:t>económicos</a:t>
            </a:r>
            <a:r>
              <a:rPr lang="es"/>
              <a:t> del desierto es el turismo, ya que miles de personas viajan a visitar esta peculiar zona </a:t>
            </a:r>
            <a:r>
              <a:rPr lang="es"/>
              <a:t>geográfica</a:t>
            </a:r>
            <a:r>
              <a:rPr lang="es"/>
              <a:t> y su </a:t>
            </a:r>
            <a:r>
              <a:rPr lang="es"/>
              <a:t>histórico</a:t>
            </a:r>
            <a:r>
              <a:rPr lang="es"/>
              <a:t> convento, patrimonio cultural de nuestro </a:t>
            </a:r>
            <a:r>
              <a:rPr lang="es"/>
              <a:t>país</a:t>
            </a:r>
            <a:r>
              <a:rPr lang="es"/>
              <a:t>. Otras fuentes de ingresos de la zona son las </a:t>
            </a:r>
            <a:r>
              <a:rPr lang="es"/>
              <a:t>artesanía</a:t>
            </a:r>
            <a:r>
              <a:rPr lang="es"/>
              <a:t>, famosas en el sector, el cual es productor de </a:t>
            </a:r>
            <a:r>
              <a:rPr lang="es"/>
              <a:t>increíbles</a:t>
            </a:r>
            <a:r>
              <a:rPr lang="es"/>
              <a:t> vasijas de barro. Y aunque no es </a:t>
            </a:r>
            <a:r>
              <a:rPr lang="es"/>
              <a:t>común</a:t>
            </a:r>
            <a:r>
              <a:rPr lang="es"/>
              <a:t>, la zona </a:t>
            </a:r>
            <a:r>
              <a:rPr lang="es"/>
              <a:t>también</a:t>
            </a:r>
            <a:r>
              <a:rPr lang="es"/>
              <a:t> posee cultivos de Tomate, </a:t>
            </a:r>
            <a:r>
              <a:rPr lang="es"/>
              <a:t>Maíz</a:t>
            </a:r>
            <a:r>
              <a:rPr lang="es"/>
              <a:t>, Manzanas y Peras, </a:t>
            </a:r>
            <a:r>
              <a:rPr lang="es"/>
              <a:t>además</a:t>
            </a:r>
            <a:r>
              <a:rPr lang="es"/>
              <a:t> considerando que </a:t>
            </a:r>
            <a:r>
              <a:rPr lang="es"/>
              <a:t>abarca</a:t>
            </a:r>
            <a:r>
              <a:rPr lang="es"/>
              <a:t> zonas de diferentes suelos </a:t>
            </a:r>
            <a:r>
              <a:rPr lang="es"/>
              <a:t>términos,</a:t>
            </a:r>
            <a:r>
              <a:rPr lang="es"/>
              <a:t> no </a:t>
            </a:r>
            <a:r>
              <a:rPr lang="es"/>
              <a:t>sería</a:t>
            </a:r>
            <a:r>
              <a:rPr lang="es"/>
              <a:t> extraño encontrar ganado en los territorios </a:t>
            </a:r>
            <a:r>
              <a:rPr lang="es"/>
              <a:t>más</a:t>
            </a:r>
            <a:r>
              <a:rPr lang="es"/>
              <a:t> bajos.</a:t>
            </a:r>
          </a:p>
        </p:txBody>
      </p:sp>
      <p:pic>
        <p:nvPicPr>
          <p:cNvPr id="176" name="Shape 176"/>
          <p:cNvPicPr preferRelativeResize="0"/>
          <p:nvPr/>
        </p:nvPicPr>
        <p:blipFill>
          <a:blip r:embed="rId3">
            <a:alphaModFix/>
          </a:blip>
          <a:stretch>
            <a:fillRect/>
          </a:stretch>
        </p:blipFill>
        <p:spPr>
          <a:xfrm>
            <a:off x="255850" y="3070687"/>
            <a:ext cx="2476500" cy="1876425"/>
          </a:xfrm>
          <a:prstGeom prst="rect">
            <a:avLst/>
          </a:prstGeom>
          <a:noFill/>
          <a:ln>
            <a:noFill/>
          </a:ln>
        </p:spPr>
      </p:pic>
      <p:pic>
        <p:nvPicPr>
          <p:cNvPr id="177" name="Shape 177"/>
          <p:cNvPicPr preferRelativeResize="0"/>
          <p:nvPr/>
        </p:nvPicPr>
        <p:blipFill>
          <a:blip r:embed="rId4">
            <a:alphaModFix/>
          </a:blip>
          <a:stretch>
            <a:fillRect/>
          </a:stretch>
        </p:blipFill>
        <p:spPr>
          <a:xfrm>
            <a:off x="5717425" y="2937262"/>
            <a:ext cx="3192499" cy="1949700"/>
          </a:xfrm>
          <a:prstGeom prst="rect">
            <a:avLst/>
          </a:prstGeom>
          <a:noFill/>
          <a:ln>
            <a:noFill/>
          </a:ln>
        </p:spPr>
      </p:pic>
      <p:pic>
        <p:nvPicPr>
          <p:cNvPr id="178" name="Shape 178"/>
          <p:cNvPicPr preferRelativeResize="0"/>
          <p:nvPr/>
        </p:nvPicPr>
        <p:blipFill>
          <a:blip r:embed="rId5">
            <a:alphaModFix/>
          </a:blip>
          <a:stretch>
            <a:fillRect/>
          </a:stretch>
        </p:blipFill>
        <p:spPr>
          <a:xfrm>
            <a:off x="3201275" y="3130847"/>
            <a:ext cx="2186075" cy="17561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ph type="ctrTitle"/>
          </p:nvPr>
        </p:nvSpPr>
        <p:spPr>
          <a:xfrm>
            <a:off x="2371725" y="630225"/>
            <a:ext cx="6331500" cy="1542000"/>
          </a:xfrm>
          <a:prstGeom prst="rect">
            <a:avLst/>
          </a:prstGeom>
        </p:spPr>
        <p:txBody>
          <a:bodyPr anchorCtr="0" anchor="t" bIns="91425" lIns="91425" rIns="91425" tIns="91425">
            <a:noAutofit/>
          </a:bodyPr>
          <a:lstStyle/>
          <a:p>
            <a:pPr lvl="0">
              <a:spcBef>
                <a:spcPts val="0"/>
              </a:spcBef>
              <a:buNone/>
            </a:pPr>
            <a:r>
              <a:rPr lang="es"/>
              <a:t>Desierto de la Tatacoa</a:t>
            </a:r>
          </a:p>
        </p:txBody>
      </p:sp>
      <p:sp>
        <p:nvSpPr>
          <p:cNvPr id="184" name="Shape 184"/>
          <p:cNvSpPr txBox="1"/>
          <p:nvPr>
            <p:ph idx="1" type="subTitle"/>
          </p:nvPr>
        </p:nvSpPr>
        <p:spPr>
          <a:xfrm>
            <a:off x="2390266" y="3238450"/>
            <a:ext cx="6331500" cy="1241700"/>
          </a:xfrm>
          <a:prstGeom prst="rect">
            <a:avLst/>
          </a:prstGeom>
        </p:spPr>
        <p:txBody>
          <a:bodyPr anchorCtr="0" anchor="b" bIns="91425" lIns="91425" rIns="91425" tIns="91425">
            <a:noAutofit/>
          </a:bodyPr>
          <a:lstStyle/>
          <a:p>
            <a:pPr lvl="0">
              <a:spcBef>
                <a:spcPts val="0"/>
              </a:spcBef>
              <a:buNone/>
            </a:pPr>
            <a:r>
              <a:rPr lang="es"/>
              <a:t>Por: Juan Jacobo Sarasti</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188" name="Shape 188"/>
        <p:cNvGrpSpPr/>
        <p:nvPr/>
      </p:nvGrpSpPr>
      <p:grpSpPr>
        <a:xfrm>
          <a:off x="0" y="0"/>
          <a:ext cx="0" cy="0"/>
          <a:chOff x="0" y="0"/>
          <a:chExt cx="0" cy="0"/>
        </a:xfrm>
      </p:grpSpPr>
      <p:sp>
        <p:nvSpPr>
          <p:cNvPr id="189" name="Shape 189"/>
          <p:cNvSpPr txBox="1"/>
          <p:nvPr>
            <p:ph type="title"/>
          </p:nvPr>
        </p:nvSpPr>
        <p:spPr>
          <a:xfrm>
            <a:off x="303300" y="411575"/>
            <a:ext cx="8520600" cy="639600"/>
          </a:xfrm>
          <a:prstGeom prst="rect">
            <a:avLst/>
          </a:prstGeom>
        </p:spPr>
        <p:txBody>
          <a:bodyPr anchorCtr="0" anchor="t" bIns="91425" lIns="91425" rIns="91425" tIns="91425">
            <a:noAutofit/>
          </a:bodyPr>
          <a:lstStyle/>
          <a:p>
            <a:pPr lvl="0" rtl="0">
              <a:spcBef>
                <a:spcPts val="0"/>
              </a:spcBef>
              <a:buNone/>
            </a:pPr>
            <a:r>
              <a:rPr lang="es"/>
              <a:t>Desierto de la  tatacoa</a:t>
            </a:r>
          </a:p>
        </p:txBody>
      </p:sp>
      <p:sp>
        <p:nvSpPr>
          <p:cNvPr id="190" name="Shape 190"/>
          <p:cNvSpPr txBox="1"/>
          <p:nvPr/>
        </p:nvSpPr>
        <p:spPr>
          <a:xfrm>
            <a:off x="311700" y="1287925"/>
            <a:ext cx="8335200" cy="1562400"/>
          </a:xfrm>
          <a:prstGeom prst="rect">
            <a:avLst/>
          </a:prstGeom>
          <a:noFill/>
          <a:ln>
            <a:noFill/>
          </a:ln>
        </p:spPr>
        <p:txBody>
          <a:bodyPr anchorCtr="0" anchor="t" bIns="91425" lIns="91425" rIns="91425" tIns="91425">
            <a:noAutofit/>
          </a:bodyPr>
          <a:lstStyle/>
          <a:p>
            <a:pPr lvl="0" rtl="0">
              <a:spcBef>
                <a:spcPts val="0"/>
              </a:spcBef>
              <a:buNone/>
            </a:pPr>
            <a:r>
              <a:rPr lang="es">
                <a:latin typeface="Arial Black"/>
                <a:ea typeface="Arial Black"/>
                <a:cs typeface="Arial Black"/>
                <a:sym typeface="Arial Black"/>
              </a:rPr>
              <a:t>El desierto de la tatacoa es un bosque seco tropical ubicado en el departamento del huila que ocupa 330 km de pura zona árida es el segundo desierto más extenso en colombia después de la península de la guajira, también es llamado el valle de las tristezas debido a su poca vida que habita en el. </a:t>
            </a:r>
          </a:p>
          <a:p>
            <a:pPr lvl="0" rtl="0">
              <a:spcBef>
                <a:spcPts val="0"/>
              </a:spcBef>
              <a:buNone/>
            </a:pPr>
            <a:r>
              <a:t/>
            </a:r>
            <a:endParaRPr/>
          </a:p>
          <a:p>
            <a:pPr lvl="0" rtl="0">
              <a:spcBef>
                <a:spcPts val="0"/>
              </a:spcBef>
              <a:buNone/>
            </a:pPr>
            <a:r>
              <a:t/>
            </a:r>
            <a:endParaRPr/>
          </a:p>
        </p:txBody>
      </p:sp>
      <p:pic>
        <p:nvPicPr>
          <p:cNvPr id="191" name="Shape 191"/>
          <p:cNvPicPr preferRelativeResize="0"/>
          <p:nvPr/>
        </p:nvPicPr>
        <p:blipFill>
          <a:blip r:embed="rId3">
            <a:alphaModFix/>
          </a:blip>
          <a:stretch>
            <a:fillRect/>
          </a:stretch>
        </p:blipFill>
        <p:spPr>
          <a:xfrm>
            <a:off x="4924675" y="2764825"/>
            <a:ext cx="3907625" cy="2149200"/>
          </a:xfrm>
          <a:prstGeom prst="rect">
            <a:avLst/>
          </a:prstGeom>
          <a:noFill/>
          <a:ln>
            <a:noFill/>
          </a:ln>
        </p:spPr>
      </p:pic>
      <p:pic>
        <p:nvPicPr>
          <p:cNvPr id="192" name="Shape 192"/>
          <p:cNvPicPr preferRelativeResize="0"/>
          <p:nvPr/>
        </p:nvPicPr>
        <p:blipFill>
          <a:blip r:embed="rId4">
            <a:alphaModFix/>
          </a:blip>
          <a:stretch>
            <a:fillRect/>
          </a:stretch>
        </p:blipFill>
        <p:spPr>
          <a:xfrm>
            <a:off x="748425" y="2994294"/>
            <a:ext cx="3236441" cy="21491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196" name="Shape 196"/>
        <p:cNvGrpSpPr/>
        <p:nvPr/>
      </p:nvGrpSpPr>
      <p:grpSpPr>
        <a:xfrm>
          <a:off x="0" y="0"/>
          <a:ext cx="0" cy="0"/>
          <a:chOff x="0" y="0"/>
          <a:chExt cx="0" cy="0"/>
        </a:xfrm>
      </p:grpSpPr>
      <p:sp>
        <p:nvSpPr>
          <p:cNvPr id="197" name="Shape 197"/>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Flora y fauna</a:t>
            </a:r>
          </a:p>
        </p:txBody>
      </p:sp>
      <p:sp>
        <p:nvSpPr>
          <p:cNvPr id="198" name="Shape 198"/>
          <p:cNvSpPr txBox="1"/>
          <p:nvPr/>
        </p:nvSpPr>
        <p:spPr>
          <a:xfrm>
            <a:off x="570100" y="1891000"/>
            <a:ext cx="3327300" cy="1511100"/>
          </a:xfrm>
          <a:prstGeom prst="rect">
            <a:avLst/>
          </a:prstGeom>
          <a:noFill/>
          <a:ln>
            <a:noFill/>
          </a:ln>
        </p:spPr>
        <p:txBody>
          <a:bodyPr anchorCtr="0" anchor="t" bIns="91425" lIns="91425" rIns="91425" tIns="91425">
            <a:noAutofit/>
          </a:bodyPr>
          <a:lstStyle/>
          <a:p>
            <a:pPr lvl="0">
              <a:spcBef>
                <a:spcPts val="0"/>
              </a:spcBef>
              <a:buNone/>
            </a:pPr>
            <a:r>
              <a:rPr lang="es"/>
              <a:t>Fauna: al ser una zona muy </a:t>
            </a:r>
            <a:r>
              <a:rPr lang="es"/>
              <a:t>árida</a:t>
            </a:r>
            <a:r>
              <a:rPr lang="es"/>
              <a:t> tiene poca vida en ella,</a:t>
            </a:r>
            <a:r>
              <a:rPr lang="es"/>
              <a:t>además</a:t>
            </a:r>
            <a:r>
              <a:rPr lang="es"/>
              <a:t> de su poco suministro de agua lo cual dificulta </a:t>
            </a:r>
            <a:r>
              <a:rPr lang="es"/>
              <a:t>aún</a:t>
            </a:r>
            <a:r>
              <a:rPr lang="es"/>
              <a:t> </a:t>
            </a:r>
            <a:r>
              <a:rPr lang="es"/>
              <a:t>más</a:t>
            </a:r>
            <a:r>
              <a:rPr lang="es"/>
              <a:t> su vida los animales en ella se han adaptado de manera perfecta a estas </a:t>
            </a:r>
            <a:r>
              <a:rPr lang="es"/>
              <a:t>difíciles</a:t>
            </a:r>
            <a:r>
              <a:rPr lang="es"/>
              <a:t> condiciones.</a:t>
            </a:r>
          </a:p>
          <a:p>
            <a:pPr lvl="0">
              <a:spcBef>
                <a:spcPts val="0"/>
              </a:spcBef>
              <a:buNone/>
            </a:pPr>
            <a:r>
              <a:t/>
            </a:r>
            <a:endParaRPr/>
          </a:p>
          <a:p>
            <a:pPr indent="-228600" lvl="0" marL="457200" rtl="0">
              <a:spcBef>
                <a:spcPts val="0"/>
              </a:spcBef>
              <a:buChar char="-"/>
            </a:pPr>
            <a:r>
              <a:rPr lang="es"/>
              <a:t>Roedores</a:t>
            </a:r>
          </a:p>
          <a:p>
            <a:pPr indent="-228600" lvl="0" marL="457200" rtl="0">
              <a:spcBef>
                <a:spcPts val="0"/>
              </a:spcBef>
              <a:buChar char="-"/>
            </a:pPr>
            <a:r>
              <a:rPr lang="es"/>
              <a:t>escorpiones </a:t>
            </a:r>
          </a:p>
          <a:p>
            <a:pPr indent="-228600" lvl="0" marL="457200" rtl="0">
              <a:spcBef>
                <a:spcPts val="0"/>
              </a:spcBef>
              <a:buChar char="-"/>
            </a:pPr>
            <a:r>
              <a:rPr lang="es"/>
              <a:t>alacranes </a:t>
            </a:r>
          </a:p>
          <a:p>
            <a:pPr indent="-228600" lvl="0" marL="457200" rtl="0">
              <a:spcBef>
                <a:spcPts val="0"/>
              </a:spcBef>
              <a:buChar char="-"/>
            </a:pPr>
            <a:r>
              <a:rPr lang="es"/>
              <a:t>serpientes entre ellas la cascabel.</a:t>
            </a:r>
          </a:p>
        </p:txBody>
      </p:sp>
      <p:sp>
        <p:nvSpPr>
          <p:cNvPr id="199" name="Shape 199"/>
          <p:cNvSpPr txBox="1"/>
          <p:nvPr/>
        </p:nvSpPr>
        <p:spPr>
          <a:xfrm>
            <a:off x="5382200" y="2023575"/>
            <a:ext cx="3327300" cy="1511100"/>
          </a:xfrm>
          <a:prstGeom prst="rect">
            <a:avLst/>
          </a:prstGeom>
          <a:noFill/>
          <a:ln>
            <a:noFill/>
          </a:ln>
        </p:spPr>
        <p:txBody>
          <a:bodyPr anchorCtr="0" anchor="t" bIns="91425" lIns="91425" rIns="91425" tIns="91425">
            <a:noAutofit/>
          </a:bodyPr>
          <a:lstStyle/>
          <a:p>
            <a:pPr lvl="0">
              <a:spcBef>
                <a:spcPts val="0"/>
              </a:spcBef>
              <a:buNone/>
            </a:pPr>
            <a:r>
              <a:rPr lang="es"/>
              <a:t>Flora :en el </a:t>
            </a:r>
            <a:r>
              <a:rPr lang="es"/>
              <a:t>desierto</a:t>
            </a:r>
            <a:r>
              <a:rPr lang="es"/>
              <a:t> solo se ve una especie de planta; el cactus es la </a:t>
            </a:r>
            <a:r>
              <a:rPr lang="es"/>
              <a:t>única</a:t>
            </a:r>
            <a:r>
              <a:rPr lang="es"/>
              <a:t> planta que resiste estas extremas condiciones y </a:t>
            </a:r>
            <a:r>
              <a:rPr lang="es"/>
              <a:t>además</a:t>
            </a:r>
            <a:r>
              <a:rPr lang="es"/>
              <a:t> alcanzan tamaños sorprendentes entre 5 a 10 metros.</a:t>
            </a:r>
          </a:p>
        </p:txBody>
      </p:sp>
      <p:pic>
        <p:nvPicPr>
          <p:cNvPr id="200" name="Shape 200"/>
          <p:cNvPicPr preferRelativeResize="0"/>
          <p:nvPr/>
        </p:nvPicPr>
        <p:blipFill>
          <a:blip r:embed="rId3">
            <a:alphaModFix/>
          </a:blip>
          <a:stretch>
            <a:fillRect/>
          </a:stretch>
        </p:blipFill>
        <p:spPr>
          <a:xfrm>
            <a:off x="5090575" y="82099"/>
            <a:ext cx="2743174" cy="20077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204" name="Shape 204"/>
        <p:cNvGrpSpPr/>
        <p:nvPr/>
      </p:nvGrpSpPr>
      <p:grpSpPr>
        <a:xfrm>
          <a:off x="0" y="0"/>
          <a:ext cx="0" cy="0"/>
          <a:chOff x="0" y="0"/>
          <a:chExt cx="0" cy="0"/>
        </a:xfrm>
      </p:grpSpPr>
      <p:sp>
        <p:nvSpPr>
          <p:cNvPr id="205" name="Shape 205"/>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Mapa de la tatacoa</a:t>
            </a:r>
          </a:p>
        </p:txBody>
      </p:sp>
      <p:pic>
        <p:nvPicPr>
          <p:cNvPr id="206" name="Shape 206"/>
          <p:cNvPicPr preferRelativeResize="0"/>
          <p:nvPr/>
        </p:nvPicPr>
        <p:blipFill>
          <a:blip r:embed="rId3">
            <a:alphaModFix/>
          </a:blip>
          <a:stretch>
            <a:fillRect/>
          </a:stretch>
        </p:blipFill>
        <p:spPr>
          <a:xfrm>
            <a:off x="311700" y="1154225"/>
            <a:ext cx="4398124" cy="3692950"/>
          </a:xfrm>
          <a:prstGeom prst="rect">
            <a:avLst/>
          </a:prstGeom>
          <a:noFill/>
          <a:ln>
            <a:noFill/>
          </a:ln>
        </p:spPr>
      </p:pic>
      <p:pic>
        <p:nvPicPr>
          <p:cNvPr id="207" name="Shape 207"/>
          <p:cNvPicPr preferRelativeResize="0"/>
          <p:nvPr/>
        </p:nvPicPr>
        <p:blipFill>
          <a:blip r:embed="rId4">
            <a:alphaModFix/>
          </a:blip>
          <a:stretch>
            <a:fillRect/>
          </a:stretch>
        </p:blipFill>
        <p:spPr>
          <a:xfrm>
            <a:off x="4839000" y="1184500"/>
            <a:ext cx="4305000" cy="3632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1" name="Shape 211"/>
        <p:cNvGrpSpPr/>
        <p:nvPr/>
      </p:nvGrpSpPr>
      <p:grpSpPr>
        <a:xfrm>
          <a:off x="0" y="0"/>
          <a:ext cx="0" cy="0"/>
          <a:chOff x="0" y="0"/>
          <a:chExt cx="0" cy="0"/>
        </a:xfrm>
      </p:grpSpPr>
      <p:sp>
        <p:nvSpPr>
          <p:cNvPr id="212" name="Shape 212"/>
          <p:cNvSpPr txBox="1"/>
          <p:nvPr>
            <p:ph type="title"/>
          </p:nvPr>
        </p:nvSpPr>
        <p:spPr>
          <a:xfrm>
            <a:off x="423600" y="1578450"/>
            <a:ext cx="8296800" cy="1542000"/>
          </a:xfrm>
          <a:prstGeom prst="rect">
            <a:avLst/>
          </a:prstGeom>
        </p:spPr>
        <p:txBody>
          <a:bodyPr anchorCtr="0" anchor="ctr" bIns="91425" lIns="91425" rIns="91425" tIns="91425">
            <a:noAutofit/>
          </a:bodyPr>
          <a:lstStyle/>
          <a:p>
            <a:pPr lvl="0">
              <a:spcBef>
                <a:spcPts val="0"/>
              </a:spcBef>
              <a:buNone/>
            </a:pPr>
            <a:r>
              <a:rPr lang="es"/>
              <a:t>Desierto de la guajira</a:t>
            </a:r>
          </a:p>
        </p:txBody>
      </p:sp>
      <p:sp>
        <p:nvSpPr>
          <p:cNvPr id="213" name="Shape 213"/>
          <p:cNvSpPr txBox="1"/>
          <p:nvPr/>
        </p:nvSpPr>
        <p:spPr>
          <a:xfrm>
            <a:off x="973100" y="3207250"/>
            <a:ext cx="5649900" cy="1201500"/>
          </a:xfrm>
          <a:prstGeom prst="rect">
            <a:avLst/>
          </a:prstGeom>
          <a:noFill/>
          <a:ln>
            <a:noFill/>
          </a:ln>
        </p:spPr>
        <p:txBody>
          <a:bodyPr anchorCtr="0" anchor="t" bIns="91425" lIns="91425" rIns="91425" tIns="91425">
            <a:noAutofit/>
          </a:bodyPr>
          <a:lstStyle/>
          <a:p>
            <a:pPr lvl="0">
              <a:spcBef>
                <a:spcPts val="0"/>
              </a:spcBef>
              <a:buNone/>
            </a:pPr>
            <a:r>
              <a:rPr lang="es"/>
              <a:t>Por: David Arbelaez</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217" name="Shape 217"/>
        <p:cNvGrpSpPr/>
        <p:nvPr/>
      </p:nvGrpSpPr>
      <p:grpSpPr>
        <a:xfrm>
          <a:off x="0" y="0"/>
          <a:ext cx="0" cy="0"/>
          <a:chOff x="0" y="0"/>
          <a:chExt cx="0" cy="0"/>
        </a:xfrm>
      </p:grpSpPr>
      <p:sp>
        <p:nvSpPr>
          <p:cNvPr id="218" name="Shape 218"/>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                          Desierto de la guajira</a:t>
            </a: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a:p>
            <a:pPr lvl="0">
              <a:spcBef>
                <a:spcPts val="0"/>
              </a:spcBef>
              <a:buNone/>
            </a:pPr>
            <a:r>
              <a:t/>
            </a:r>
            <a:endParaRPr/>
          </a:p>
        </p:txBody>
      </p:sp>
      <p:sp>
        <p:nvSpPr>
          <p:cNvPr id="219" name="Shape 219"/>
          <p:cNvSpPr txBox="1"/>
          <p:nvPr/>
        </p:nvSpPr>
        <p:spPr>
          <a:xfrm>
            <a:off x="529175" y="1460500"/>
            <a:ext cx="7970400" cy="2000400"/>
          </a:xfrm>
          <a:prstGeom prst="rect">
            <a:avLst/>
          </a:prstGeom>
          <a:noFill/>
          <a:ln>
            <a:noFill/>
          </a:ln>
        </p:spPr>
        <p:txBody>
          <a:bodyPr anchorCtr="0" anchor="t" bIns="91425" lIns="91425" rIns="91425" tIns="91425">
            <a:noAutofit/>
          </a:bodyPr>
          <a:lstStyle/>
          <a:p>
            <a:pPr lvl="0">
              <a:spcBef>
                <a:spcPts val="0"/>
              </a:spcBef>
              <a:buNone/>
            </a:pPr>
            <a:r>
              <a:rPr lang="es"/>
              <a:t>El </a:t>
            </a:r>
            <a:r>
              <a:rPr lang="es"/>
              <a:t>desierto</a:t>
            </a:r>
            <a:r>
              <a:rPr lang="es"/>
              <a:t> de la Guajira está localizado en el norte extremo de Colombia parte de Venezuela en el departamento de la Guajira. Este desierto contiene grandes cantidades de carbón lo cual hace el desierto un lugar comercial. Este material es explotado en un lugar conocido como el cerrejón. El desierto de la guajira es el lugar donde habitan los indígenas Wayuu.</a:t>
            </a:r>
          </a:p>
          <a:p>
            <a:pPr lvl="0">
              <a:spcBef>
                <a:spcPts val="0"/>
              </a:spcBef>
              <a:buNone/>
            </a:pPr>
            <a:r>
              <a:rPr lang="es"/>
              <a:t>También está localizado el parque natural Macuira el cual es un oasis tropical.</a:t>
            </a:r>
          </a:p>
        </p:txBody>
      </p:sp>
      <p:pic>
        <p:nvPicPr>
          <p:cNvPr id="220" name="Shape 220"/>
          <p:cNvPicPr preferRelativeResize="0"/>
          <p:nvPr/>
        </p:nvPicPr>
        <p:blipFill>
          <a:blip r:embed="rId3">
            <a:alphaModFix/>
          </a:blip>
          <a:stretch>
            <a:fillRect/>
          </a:stretch>
        </p:blipFill>
        <p:spPr>
          <a:xfrm>
            <a:off x="529175" y="2820725"/>
            <a:ext cx="3376703" cy="2116074"/>
          </a:xfrm>
          <a:prstGeom prst="rect">
            <a:avLst/>
          </a:prstGeom>
          <a:noFill/>
          <a:ln>
            <a:noFill/>
          </a:ln>
        </p:spPr>
      </p:pic>
      <p:pic>
        <p:nvPicPr>
          <p:cNvPr id="221" name="Shape 221"/>
          <p:cNvPicPr preferRelativeResize="0"/>
          <p:nvPr/>
        </p:nvPicPr>
        <p:blipFill>
          <a:blip r:embed="rId4">
            <a:alphaModFix/>
          </a:blip>
          <a:stretch>
            <a:fillRect/>
          </a:stretch>
        </p:blipFill>
        <p:spPr>
          <a:xfrm>
            <a:off x="5877149" y="2774537"/>
            <a:ext cx="2280725" cy="220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225" name="Shape 225"/>
        <p:cNvGrpSpPr/>
        <p:nvPr/>
      </p:nvGrpSpPr>
      <p:grpSpPr>
        <a:xfrm>
          <a:off x="0" y="0"/>
          <a:ext cx="0" cy="0"/>
          <a:chOff x="0" y="0"/>
          <a:chExt cx="0" cy="0"/>
        </a:xfrm>
      </p:grpSpPr>
      <p:sp>
        <p:nvSpPr>
          <p:cNvPr id="226" name="Shape 226"/>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                          Desierto d</a:t>
            </a:r>
            <a:r>
              <a:rPr lang="es"/>
              <a:t>e la Guajira</a:t>
            </a:r>
          </a:p>
        </p:txBody>
      </p:sp>
      <p:sp>
        <p:nvSpPr>
          <p:cNvPr id="227" name="Shape 227"/>
          <p:cNvSpPr txBox="1"/>
          <p:nvPr/>
        </p:nvSpPr>
        <p:spPr>
          <a:xfrm>
            <a:off x="422475" y="1213975"/>
            <a:ext cx="8127900" cy="3238500"/>
          </a:xfrm>
          <a:prstGeom prst="rect">
            <a:avLst/>
          </a:prstGeom>
          <a:noFill/>
          <a:ln>
            <a:noFill/>
          </a:ln>
        </p:spPr>
        <p:txBody>
          <a:bodyPr anchorCtr="0" anchor="t" bIns="91425" lIns="91425" rIns="91425" tIns="91425">
            <a:noAutofit/>
          </a:bodyPr>
          <a:lstStyle/>
          <a:p>
            <a:pPr lvl="0">
              <a:spcBef>
                <a:spcPts val="0"/>
              </a:spcBef>
              <a:buNone/>
            </a:pPr>
            <a:r>
              <a:rPr lang="es"/>
              <a:t>Este desierto tiene aproximadamente 21.000 </a:t>
            </a:r>
            <a:r>
              <a:rPr lang="es"/>
              <a:t>kilómetros</a:t>
            </a:r>
            <a:r>
              <a:rPr lang="es"/>
              <a:t> cuadrados. El desierto tiene 160.00 habitante los cuales 60.000 de ellos son </a:t>
            </a:r>
            <a:r>
              <a:rPr lang="es"/>
              <a:t>indígenas</a:t>
            </a:r>
            <a:r>
              <a:rPr lang="es"/>
              <a:t> que hasta el dia de hoy conservan sus tradiciones y lenguas. La agricultura y la </a:t>
            </a:r>
            <a:r>
              <a:rPr lang="es"/>
              <a:t>ganadería</a:t>
            </a:r>
            <a:r>
              <a:rPr lang="es"/>
              <a:t> también son muy importantes en este </a:t>
            </a:r>
            <a:r>
              <a:rPr lang="es"/>
              <a:t>territorio</a:t>
            </a:r>
            <a:r>
              <a:rPr lang="es"/>
              <a:t> de la guajira el cual contiene Melón,Bananos,cocos,Yuca,entre otros. Y su </a:t>
            </a:r>
            <a:r>
              <a:rPr lang="es"/>
              <a:t>ganadería</a:t>
            </a:r>
            <a:r>
              <a:rPr lang="es"/>
              <a:t> consiste en vacas,cerdos y caballos. </a:t>
            </a:r>
          </a:p>
          <a:p>
            <a:pPr lvl="0">
              <a:spcBef>
                <a:spcPts val="0"/>
              </a:spcBef>
              <a:buNone/>
            </a:pPr>
            <a:r>
              <a:t/>
            </a:r>
            <a:endParaRPr/>
          </a:p>
        </p:txBody>
      </p:sp>
      <p:pic>
        <p:nvPicPr>
          <p:cNvPr id="228" name="Shape 228"/>
          <p:cNvPicPr preferRelativeResize="0"/>
          <p:nvPr/>
        </p:nvPicPr>
        <p:blipFill>
          <a:blip r:embed="rId3">
            <a:alphaModFix/>
          </a:blip>
          <a:stretch>
            <a:fillRect/>
          </a:stretch>
        </p:blipFill>
        <p:spPr>
          <a:xfrm>
            <a:off x="509823" y="3045048"/>
            <a:ext cx="2398705" cy="1924049"/>
          </a:xfrm>
          <a:prstGeom prst="rect">
            <a:avLst/>
          </a:prstGeom>
          <a:noFill/>
          <a:ln>
            <a:noFill/>
          </a:ln>
        </p:spPr>
      </p:pic>
      <p:pic>
        <p:nvPicPr>
          <p:cNvPr id="229" name="Shape 229"/>
          <p:cNvPicPr preferRelativeResize="0"/>
          <p:nvPr/>
        </p:nvPicPr>
        <p:blipFill>
          <a:blip r:embed="rId4">
            <a:alphaModFix/>
          </a:blip>
          <a:stretch>
            <a:fillRect/>
          </a:stretch>
        </p:blipFill>
        <p:spPr>
          <a:xfrm>
            <a:off x="3109950" y="3045049"/>
            <a:ext cx="2924100" cy="1640750"/>
          </a:xfrm>
          <a:prstGeom prst="rect">
            <a:avLst/>
          </a:prstGeom>
          <a:noFill/>
          <a:ln>
            <a:noFill/>
          </a:ln>
        </p:spPr>
      </p:pic>
      <p:pic>
        <p:nvPicPr>
          <p:cNvPr id="230" name="Shape 230"/>
          <p:cNvPicPr preferRelativeResize="0"/>
          <p:nvPr/>
        </p:nvPicPr>
        <p:blipFill>
          <a:blip r:embed="rId5">
            <a:alphaModFix/>
          </a:blip>
          <a:stretch>
            <a:fillRect/>
          </a:stretch>
        </p:blipFill>
        <p:spPr>
          <a:xfrm>
            <a:off x="6235472" y="3074200"/>
            <a:ext cx="2828074" cy="15824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234" name="Shape 234"/>
        <p:cNvGrpSpPr/>
        <p:nvPr/>
      </p:nvGrpSpPr>
      <p:grpSpPr>
        <a:xfrm>
          <a:off x="0" y="0"/>
          <a:ext cx="0" cy="0"/>
          <a:chOff x="0" y="0"/>
          <a:chExt cx="0" cy="0"/>
        </a:xfrm>
      </p:grpSpPr>
      <p:sp>
        <p:nvSpPr>
          <p:cNvPr id="235" name="Shape 235"/>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Flora y fauna del desierto de la Guajira</a:t>
            </a:r>
          </a:p>
        </p:txBody>
      </p:sp>
      <p:sp>
        <p:nvSpPr>
          <p:cNvPr id="236" name="Shape 236"/>
          <p:cNvSpPr txBox="1"/>
          <p:nvPr/>
        </p:nvSpPr>
        <p:spPr>
          <a:xfrm>
            <a:off x="363150" y="1118775"/>
            <a:ext cx="8417700" cy="3227400"/>
          </a:xfrm>
          <a:prstGeom prst="rect">
            <a:avLst/>
          </a:prstGeom>
          <a:noFill/>
          <a:ln>
            <a:noFill/>
          </a:ln>
        </p:spPr>
        <p:txBody>
          <a:bodyPr anchorCtr="0" anchor="t" bIns="91425" lIns="91425" rIns="91425" tIns="91425">
            <a:noAutofit/>
          </a:bodyPr>
          <a:lstStyle/>
          <a:p>
            <a:pPr lvl="0">
              <a:spcBef>
                <a:spcPts val="0"/>
              </a:spcBef>
              <a:buNone/>
            </a:pPr>
            <a:r>
              <a:rPr lang="es" sz="1800">
                <a:solidFill>
                  <a:srgbClr val="FF0000"/>
                </a:solidFill>
              </a:rPr>
              <a:t>Fauna:</a:t>
            </a:r>
            <a:r>
              <a:rPr lang="es" sz="1800">
                <a:solidFill>
                  <a:srgbClr val="FF0000"/>
                </a:solidFill>
              </a:rPr>
              <a:t> </a:t>
            </a:r>
            <a:r>
              <a:rPr lang="es"/>
              <a:t>En el desierto se pueden encontrar animales como las lagartijas, tortugas que son                  animales que conservan agua en sus cuerpos durante épocas de sequía. También se puede encontrar</a:t>
            </a:r>
          </a:p>
          <a:p>
            <a:pPr lvl="0">
              <a:spcBef>
                <a:spcPts val="0"/>
              </a:spcBef>
              <a:buNone/>
            </a:pPr>
            <a:r>
              <a:rPr lang="es"/>
              <a:t>insectos, aves y serpientes. Y por último los animales que hacen parte de la ganadería de la zona como vacas,cerdos entre otros.</a:t>
            </a:r>
          </a:p>
          <a:p>
            <a:pPr lvl="0">
              <a:spcBef>
                <a:spcPts val="0"/>
              </a:spcBef>
              <a:buNone/>
            </a:pPr>
            <a:r>
              <a:t/>
            </a:r>
            <a:endParaRPr/>
          </a:p>
          <a:p>
            <a:pPr lvl="0">
              <a:spcBef>
                <a:spcPts val="0"/>
              </a:spcBef>
              <a:buNone/>
            </a:pPr>
            <a:r>
              <a:rPr lang="es" sz="1800">
                <a:solidFill>
                  <a:srgbClr val="FF0000"/>
                </a:solidFill>
              </a:rPr>
              <a:t>Flora:</a:t>
            </a:r>
            <a:r>
              <a:rPr lang="es">
                <a:solidFill>
                  <a:schemeClr val="dk1"/>
                </a:solidFill>
              </a:rPr>
              <a:t> Principalmente la vegetación del desierto son matorrales los cuales se encuentran en lugares de mucha aridez, cactus y otras plantas del desierto. Las plantas del desierto tienen una característica la cual es que tienen raíces muy profundas para poder obtener agua del suelo. Estas raíces tienen un promedio de 15 metros de longitud.  </a:t>
            </a:r>
          </a:p>
          <a:p>
            <a:pPr lvl="0">
              <a:spcBef>
                <a:spcPts val="0"/>
              </a:spcBef>
              <a:buNone/>
            </a:pPr>
            <a:r>
              <a:t/>
            </a:r>
            <a:endParaRPr sz="1800">
              <a:solidFill>
                <a:srgbClr val="FF0000"/>
              </a:solidFill>
            </a:endParaRPr>
          </a:p>
        </p:txBody>
      </p:sp>
      <p:pic>
        <p:nvPicPr>
          <p:cNvPr id="237" name="Shape 237"/>
          <p:cNvPicPr preferRelativeResize="0"/>
          <p:nvPr/>
        </p:nvPicPr>
        <p:blipFill>
          <a:blip r:embed="rId3">
            <a:alphaModFix/>
          </a:blip>
          <a:stretch>
            <a:fillRect/>
          </a:stretch>
        </p:blipFill>
        <p:spPr>
          <a:xfrm>
            <a:off x="3645774" y="3195900"/>
            <a:ext cx="2522475" cy="2260299"/>
          </a:xfrm>
          <a:prstGeom prst="rect">
            <a:avLst/>
          </a:prstGeom>
          <a:noFill/>
          <a:ln>
            <a:noFill/>
          </a:ln>
        </p:spPr>
      </p:pic>
      <p:pic>
        <p:nvPicPr>
          <p:cNvPr id="238" name="Shape 238"/>
          <p:cNvPicPr preferRelativeResize="0"/>
          <p:nvPr/>
        </p:nvPicPr>
        <p:blipFill>
          <a:blip r:embed="rId4">
            <a:alphaModFix/>
          </a:blip>
          <a:stretch>
            <a:fillRect/>
          </a:stretch>
        </p:blipFill>
        <p:spPr>
          <a:xfrm>
            <a:off x="6553800" y="3195900"/>
            <a:ext cx="2227050" cy="1681425"/>
          </a:xfrm>
          <a:prstGeom prst="rect">
            <a:avLst/>
          </a:prstGeom>
          <a:noFill/>
          <a:ln>
            <a:noFill/>
          </a:ln>
        </p:spPr>
      </p:pic>
      <p:pic>
        <p:nvPicPr>
          <p:cNvPr id="239" name="Shape 239"/>
          <p:cNvPicPr preferRelativeResize="0"/>
          <p:nvPr/>
        </p:nvPicPr>
        <p:blipFill>
          <a:blip r:embed="rId5">
            <a:alphaModFix/>
          </a:blip>
          <a:stretch>
            <a:fillRect/>
          </a:stretch>
        </p:blipFill>
        <p:spPr>
          <a:xfrm>
            <a:off x="460600" y="3367100"/>
            <a:ext cx="2570425" cy="19178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 name="Shape 77"/>
        <p:cNvGrpSpPr/>
        <p:nvPr/>
      </p:nvGrpSpPr>
      <p:grpSpPr>
        <a:xfrm>
          <a:off x="0" y="0"/>
          <a:ext cx="0" cy="0"/>
          <a:chOff x="0" y="0"/>
          <a:chExt cx="0" cy="0"/>
        </a:xfrm>
      </p:grpSpPr>
      <p:sp>
        <p:nvSpPr>
          <p:cNvPr id="78" name="Shape 78"/>
          <p:cNvSpPr txBox="1"/>
          <p:nvPr>
            <p:ph type="ctrTitle"/>
          </p:nvPr>
        </p:nvSpPr>
        <p:spPr>
          <a:xfrm>
            <a:off x="2371725" y="630225"/>
            <a:ext cx="6331500" cy="1542000"/>
          </a:xfrm>
          <a:prstGeom prst="rect">
            <a:avLst/>
          </a:prstGeom>
        </p:spPr>
        <p:txBody>
          <a:bodyPr anchorCtr="0" anchor="t" bIns="91425" lIns="91425" rIns="91425" tIns="91425">
            <a:noAutofit/>
          </a:bodyPr>
          <a:lstStyle/>
          <a:p>
            <a:pPr lvl="0">
              <a:spcBef>
                <a:spcPts val="0"/>
              </a:spcBef>
              <a:buNone/>
            </a:pPr>
            <a:r>
              <a:rPr lang="es"/>
              <a:t>Desierto de la Candelaria</a:t>
            </a:r>
          </a:p>
        </p:txBody>
      </p:sp>
      <p:sp>
        <p:nvSpPr>
          <p:cNvPr id="79" name="Shape 79"/>
          <p:cNvSpPr txBox="1"/>
          <p:nvPr>
            <p:ph idx="1" type="subTitle"/>
          </p:nvPr>
        </p:nvSpPr>
        <p:spPr>
          <a:xfrm>
            <a:off x="2812491" y="2113612"/>
            <a:ext cx="6331500" cy="1241700"/>
          </a:xfrm>
          <a:prstGeom prst="rect">
            <a:avLst/>
          </a:prstGeom>
        </p:spPr>
        <p:txBody>
          <a:bodyPr anchorCtr="0" anchor="b" bIns="91425" lIns="91425" rIns="91425" tIns="91425">
            <a:noAutofit/>
          </a:bodyPr>
          <a:lstStyle/>
          <a:p>
            <a:pPr lvl="0">
              <a:spcBef>
                <a:spcPts val="0"/>
              </a:spcBef>
              <a:buNone/>
            </a:pPr>
            <a:r>
              <a:rPr lang="es"/>
              <a:t>Por: Juan Esteban Munera</a:t>
            </a:r>
          </a:p>
        </p:txBody>
      </p:sp>
      <p:pic>
        <p:nvPicPr>
          <p:cNvPr id="80" name="Shape 80"/>
          <p:cNvPicPr preferRelativeResize="0"/>
          <p:nvPr/>
        </p:nvPicPr>
        <p:blipFill>
          <a:blip r:embed="rId3">
            <a:alphaModFix/>
          </a:blip>
          <a:stretch>
            <a:fillRect/>
          </a:stretch>
        </p:blipFill>
        <p:spPr>
          <a:xfrm rot="-645778">
            <a:off x="183251" y="178315"/>
            <a:ext cx="2036370" cy="1344467"/>
          </a:xfrm>
          <a:prstGeom prst="rect">
            <a:avLst/>
          </a:prstGeom>
          <a:noFill/>
          <a:ln>
            <a:noFill/>
          </a:ln>
        </p:spPr>
      </p:pic>
      <p:pic>
        <p:nvPicPr>
          <p:cNvPr id="81" name="Shape 81"/>
          <p:cNvPicPr preferRelativeResize="0"/>
          <p:nvPr/>
        </p:nvPicPr>
        <p:blipFill>
          <a:blip r:embed="rId4">
            <a:alphaModFix/>
          </a:blip>
          <a:stretch>
            <a:fillRect/>
          </a:stretch>
        </p:blipFill>
        <p:spPr>
          <a:xfrm>
            <a:off x="6742150" y="76975"/>
            <a:ext cx="2018649" cy="1857375"/>
          </a:xfrm>
          <a:prstGeom prst="rect">
            <a:avLst/>
          </a:prstGeom>
          <a:noFill/>
          <a:ln>
            <a:noFill/>
          </a:ln>
        </p:spPr>
      </p:pic>
      <p:pic>
        <p:nvPicPr>
          <p:cNvPr id="82" name="Shape 82"/>
          <p:cNvPicPr preferRelativeResize="0"/>
          <p:nvPr/>
        </p:nvPicPr>
        <p:blipFill>
          <a:blip r:embed="rId5">
            <a:alphaModFix/>
          </a:blip>
          <a:stretch>
            <a:fillRect/>
          </a:stretch>
        </p:blipFill>
        <p:spPr>
          <a:xfrm>
            <a:off x="115826" y="3534572"/>
            <a:ext cx="3033272" cy="1479824"/>
          </a:xfrm>
          <a:prstGeom prst="rect">
            <a:avLst/>
          </a:prstGeom>
          <a:noFill/>
          <a:ln>
            <a:noFill/>
          </a:ln>
        </p:spPr>
      </p:pic>
      <p:pic>
        <p:nvPicPr>
          <p:cNvPr id="83" name="Shape 83"/>
          <p:cNvPicPr preferRelativeResize="0"/>
          <p:nvPr/>
        </p:nvPicPr>
        <p:blipFill>
          <a:blip r:embed="rId6">
            <a:alphaModFix/>
          </a:blip>
          <a:stretch>
            <a:fillRect/>
          </a:stretch>
        </p:blipFill>
        <p:spPr>
          <a:xfrm>
            <a:off x="6785875" y="3034075"/>
            <a:ext cx="1806100" cy="17718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243" name="Shape 243"/>
        <p:cNvGrpSpPr/>
        <p:nvPr/>
      </p:nvGrpSpPr>
      <p:grpSpPr>
        <a:xfrm>
          <a:off x="0" y="0"/>
          <a:ext cx="0" cy="0"/>
          <a:chOff x="0" y="0"/>
          <a:chExt cx="0" cy="0"/>
        </a:xfrm>
      </p:grpSpPr>
      <p:sp>
        <p:nvSpPr>
          <p:cNvPr id="244" name="Shape 244"/>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                             Gastronomía típica</a:t>
            </a:r>
          </a:p>
        </p:txBody>
      </p:sp>
      <p:sp>
        <p:nvSpPr>
          <p:cNvPr id="245" name="Shape 245"/>
          <p:cNvSpPr txBox="1"/>
          <p:nvPr/>
        </p:nvSpPr>
        <p:spPr>
          <a:xfrm>
            <a:off x="310500" y="1017725"/>
            <a:ext cx="8523000" cy="3646200"/>
          </a:xfrm>
          <a:prstGeom prst="rect">
            <a:avLst/>
          </a:prstGeom>
          <a:noFill/>
          <a:ln>
            <a:noFill/>
          </a:ln>
        </p:spPr>
        <p:txBody>
          <a:bodyPr anchorCtr="0" anchor="t" bIns="91425" lIns="91425" rIns="91425" tIns="91425">
            <a:noAutofit/>
          </a:bodyPr>
          <a:lstStyle/>
          <a:p>
            <a:pPr lvl="0" rtl="0">
              <a:lnSpc>
                <a:spcPct val="115000"/>
              </a:lnSpc>
              <a:spcBef>
                <a:spcPts val="0"/>
              </a:spcBef>
              <a:buNone/>
            </a:pPr>
            <a:r>
              <a:rPr lang="es">
                <a:solidFill>
                  <a:schemeClr val="dk1"/>
                </a:solidFill>
                <a:latin typeface="Trebuchet MS"/>
                <a:ea typeface="Trebuchet MS"/>
                <a:cs typeface="Trebuchet MS"/>
                <a:sym typeface="Trebuchet MS"/>
              </a:rPr>
              <a:t>Arroz con camarones                           </a:t>
            </a:r>
          </a:p>
          <a:p>
            <a:pPr lvl="0" rtl="0">
              <a:lnSpc>
                <a:spcPct val="115000"/>
              </a:lnSpc>
              <a:spcBef>
                <a:spcPts val="0"/>
              </a:spcBef>
              <a:buNone/>
            </a:pPr>
            <a:r>
              <a:t/>
            </a:r>
            <a:endParaRPr>
              <a:solidFill>
                <a:schemeClr val="dk1"/>
              </a:solidFill>
              <a:latin typeface="Trebuchet MS"/>
              <a:ea typeface="Trebuchet MS"/>
              <a:cs typeface="Trebuchet MS"/>
              <a:sym typeface="Trebuchet MS"/>
            </a:endParaRPr>
          </a:p>
          <a:p>
            <a:pPr lvl="0" rtl="0">
              <a:lnSpc>
                <a:spcPct val="115000"/>
              </a:lnSpc>
              <a:spcBef>
                <a:spcPts val="0"/>
              </a:spcBef>
              <a:buNone/>
            </a:pPr>
            <a:r>
              <a:rPr lang="es">
                <a:solidFill>
                  <a:schemeClr val="dk1"/>
                </a:solidFill>
                <a:latin typeface="Trebuchet MS"/>
                <a:ea typeface="Trebuchet MS"/>
                <a:cs typeface="Trebuchet MS"/>
                <a:sym typeface="Trebuchet MS"/>
              </a:rPr>
              <a:t>Tortuga frita</a:t>
            </a:r>
          </a:p>
          <a:p>
            <a:pPr lvl="0" rtl="0">
              <a:lnSpc>
                <a:spcPct val="115000"/>
              </a:lnSpc>
              <a:spcBef>
                <a:spcPts val="0"/>
              </a:spcBef>
              <a:buNone/>
            </a:pPr>
            <a:r>
              <a:t/>
            </a:r>
            <a:endParaRPr>
              <a:solidFill>
                <a:schemeClr val="dk1"/>
              </a:solidFill>
              <a:latin typeface="Trebuchet MS"/>
              <a:ea typeface="Trebuchet MS"/>
              <a:cs typeface="Trebuchet MS"/>
              <a:sym typeface="Trebuchet MS"/>
            </a:endParaRPr>
          </a:p>
          <a:p>
            <a:pPr lvl="0" rtl="0">
              <a:lnSpc>
                <a:spcPct val="115000"/>
              </a:lnSpc>
              <a:spcBef>
                <a:spcPts val="0"/>
              </a:spcBef>
              <a:buNone/>
            </a:pPr>
            <a:r>
              <a:rPr lang="es">
                <a:solidFill>
                  <a:schemeClr val="dk1"/>
                </a:solidFill>
                <a:latin typeface="Trebuchet MS"/>
                <a:ea typeface="Trebuchet MS"/>
                <a:cs typeface="Trebuchet MS"/>
                <a:sym typeface="Trebuchet MS"/>
              </a:rPr>
              <a:t>Iguana guisada con coco</a:t>
            </a:r>
          </a:p>
          <a:p>
            <a:pPr lvl="0" rtl="0">
              <a:lnSpc>
                <a:spcPct val="115000"/>
              </a:lnSpc>
              <a:spcBef>
                <a:spcPts val="0"/>
              </a:spcBef>
              <a:buNone/>
            </a:pPr>
            <a:r>
              <a:t/>
            </a:r>
            <a:endParaRPr>
              <a:solidFill>
                <a:schemeClr val="dk1"/>
              </a:solidFill>
              <a:latin typeface="Trebuchet MS"/>
              <a:ea typeface="Trebuchet MS"/>
              <a:cs typeface="Trebuchet MS"/>
              <a:sym typeface="Trebuchet MS"/>
            </a:endParaRPr>
          </a:p>
          <a:p>
            <a:pPr lvl="0" rtl="0">
              <a:lnSpc>
                <a:spcPct val="115000"/>
              </a:lnSpc>
              <a:spcBef>
                <a:spcPts val="0"/>
              </a:spcBef>
              <a:buNone/>
            </a:pPr>
            <a:r>
              <a:rPr lang="es">
                <a:solidFill>
                  <a:schemeClr val="dk1"/>
                </a:solidFill>
                <a:latin typeface="Trebuchet MS"/>
                <a:ea typeface="Trebuchet MS"/>
                <a:cs typeface="Trebuchet MS"/>
                <a:sym typeface="Trebuchet MS"/>
              </a:rPr>
              <a:t>El Chirrinchi</a:t>
            </a:r>
          </a:p>
          <a:p>
            <a:pPr lvl="0" rtl="0">
              <a:lnSpc>
                <a:spcPct val="115000"/>
              </a:lnSpc>
              <a:spcBef>
                <a:spcPts val="0"/>
              </a:spcBef>
              <a:buNone/>
            </a:pPr>
            <a:r>
              <a:t/>
            </a:r>
            <a:endParaRPr>
              <a:solidFill>
                <a:schemeClr val="dk1"/>
              </a:solidFill>
              <a:latin typeface="Trebuchet MS"/>
              <a:ea typeface="Trebuchet MS"/>
              <a:cs typeface="Trebuchet MS"/>
              <a:sym typeface="Trebuchet MS"/>
            </a:endParaRPr>
          </a:p>
          <a:p>
            <a:pPr lvl="0" rtl="0">
              <a:lnSpc>
                <a:spcPct val="115000"/>
              </a:lnSpc>
              <a:spcBef>
                <a:spcPts val="0"/>
              </a:spcBef>
              <a:buNone/>
            </a:pPr>
            <a:r>
              <a:rPr lang="es">
                <a:solidFill>
                  <a:schemeClr val="dk1"/>
                </a:solidFill>
                <a:latin typeface="Trebuchet MS"/>
                <a:ea typeface="Trebuchet MS"/>
                <a:cs typeface="Trebuchet MS"/>
                <a:sym typeface="Trebuchet MS"/>
              </a:rPr>
              <a:t>Tortuga frita</a:t>
            </a:r>
          </a:p>
          <a:p>
            <a:pPr lvl="0" rtl="0">
              <a:lnSpc>
                <a:spcPct val="115000"/>
              </a:lnSpc>
              <a:spcBef>
                <a:spcPts val="0"/>
              </a:spcBef>
              <a:buNone/>
            </a:pPr>
            <a:r>
              <a:t/>
            </a:r>
            <a:endParaRPr>
              <a:solidFill>
                <a:schemeClr val="dk1"/>
              </a:solidFill>
              <a:latin typeface="Trebuchet MS"/>
              <a:ea typeface="Trebuchet MS"/>
              <a:cs typeface="Trebuchet MS"/>
              <a:sym typeface="Trebuchet MS"/>
            </a:endParaRPr>
          </a:p>
          <a:p>
            <a:pPr lvl="0" rtl="0">
              <a:lnSpc>
                <a:spcPct val="115000"/>
              </a:lnSpc>
              <a:spcBef>
                <a:spcPts val="0"/>
              </a:spcBef>
              <a:buNone/>
            </a:pPr>
            <a:r>
              <a:rPr lang="es">
                <a:solidFill>
                  <a:schemeClr val="dk1"/>
                </a:solidFill>
                <a:latin typeface="Trebuchet MS"/>
                <a:ea typeface="Trebuchet MS"/>
                <a:cs typeface="Trebuchet MS"/>
                <a:sym typeface="Trebuchet MS"/>
              </a:rPr>
              <a:t>Friche</a:t>
            </a:r>
          </a:p>
        </p:txBody>
      </p:sp>
      <p:pic>
        <p:nvPicPr>
          <p:cNvPr id="246" name="Shape 246"/>
          <p:cNvPicPr preferRelativeResize="0"/>
          <p:nvPr/>
        </p:nvPicPr>
        <p:blipFill>
          <a:blip r:embed="rId3">
            <a:alphaModFix/>
          </a:blip>
          <a:stretch>
            <a:fillRect/>
          </a:stretch>
        </p:blipFill>
        <p:spPr>
          <a:xfrm>
            <a:off x="3018619" y="1017719"/>
            <a:ext cx="2707275" cy="2013625"/>
          </a:xfrm>
          <a:prstGeom prst="rect">
            <a:avLst/>
          </a:prstGeom>
          <a:noFill/>
          <a:ln>
            <a:noFill/>
          </a:ln>
        </p:spPr>
      </p:pic>
      <p:pic>
        <p:nvPicPr>
          <p:cNvPr id="247" name="Shape 247"/>
          <p:cNvPicPr preferRelativeResize="0"/>
          <p:nvPr/>
        </p:nvPicPr>
        <p:blipFill>
          <a:blip r:embed="rId4">
            <a:alphaModFix/>
          </a:blip>
          <a:stretch>
            <a:fillRect/>
          </a:stretch>
        </p:blipFill>
        <p:spPr>
          <a:xfrm>
            <a:off x="5632994" y="3263273"/>
            <a:ext cx="2500455" cy="1662175"/>
          </a:xfrm>
          <a:prstGeom prst="rect">
            <a:avLst/>
          </a:prstGeom>
          <a:noFill/>
          <a:ln>
            <a:noFill/>
          </a:ln>
        </p:spPr>
      </p:pic>
      <p:pic>
        <p:nvPicPr>
          <p:cNvPr id="248" name="Shape 248"/>
          <p:cNvPicPr preferRelativeResize="0"/>
          <p:nvPr/>
        </p:nvPicPr>
        <p:blipFill>
          <a:blip r:embed="rId5">
            <a:alphaModFix/>
          </a:blip>
          <a:stretch>
            <a:fillRect/>
          </a:stretch>
        </p:blipFill>
        <p:spPr>
          <a:xfrm>
            <a:off x="2139325" y="3207750"/>
            <a:ext cx="3109099" cy="1662175"/>
          </a:xfrm>
          <a:prstGeom prst="rect">
            <a:avLst/>
          </a:prstGeom>
          <a:noFill/>
          <a:ln>
            <a:noFill/>
          </a:ln>
        </p:spPr>
      </p:pic>
      <p:pic>
        <p:nvPicPr>
          <p:cNvPr id="249" name="Shape 249"/>
          <p:cNvPicPr preferRelativeResize="0"/>
          <p:nvPr/>
        </p:nvPicPr>
        <p:blipFill>
          <a:blip r:embed="rId6">
            <a:alphaModFix/>
          </a:blip>
          <a:stretch>
            <a:fillRect/>
          </a:stretch>
        </p:blipFill>
        <p:spPr>
          <a:xfrm>
            <a:off x="6284124" y="918050"/>
            <a:ext cx="1652174" cy="2212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3" name="Shape 253"/>
        <p:cNvGrpSpPr/>
        <p:nvPr/>
      </p:nvGrpSpPr>
      <p:grpSpPr>
        <a:xfrm>
          <a:off x="0" y="0"/>
          <a:ext cx="0" cy="0"/>
          <a:chOff x="0" y="0"/>
          <a:chExt cx="0" cy="0"/>
        </a:xfrm>
      </p:grpSpPr>
      <p:sp>
        <p:nvSpPr>
          <p:cNvPr id="254" name="Shape 254"/>
          <p:cNvSpPr txBox="1"/>
          <p:nvPr>
            <p:ph type="ctrTitle"/>
          </p:nvPr>
        </p:nvSpPr>
        <p:spPr>
          <a:xfrm>
            <a:off x="2371725" y="630225"/>
            <a:ext cx="6331500" cy="1542000"/>
          </a:xfrm>
          <a:prstGeom prst="rect">
            <a:avLst/>
          </a:prstGeom>
        </p:spPr>
        <p:txBody>
          <a:bodyPr anchorCtr="0" anchor="t" bIns="91425" lIns="91425" rIns="91425" tIns="91425">
            <a:noAutofit/>
          </a:bodyPr>
          <a:lstStyle/>
          <a:p>
            <a:pPr lvl="0">
              <a:spcBef>
                <a:spcPts val="0"/>
              </a:spcBef>
              <a:buNone/>
            </a:pPr>
            <a:r>
              <a:rPr lang="es"/>
              <a:t>Sabana de Bogota</a:t>
            </a:r>
          </a:p>
        </p:txBody>
      </p:sp>
      <p:sp>
        <p:nvSpPr>
          <p:cNvPr id="255" name="Shape 255"/>
          <p:cNvSpPr txBox="1"/>
          <p:nvPr>
            <p:ph idx="1" type="subTitle"/>
          </p:nvPr>
        </p:nvSpPr>
        <p:spPr>
          <a:xfrm>
            <a:off x="2390266" y="3238450"/>
            <a:ext cx="6331500" cy="1241700"/>
          </a:xfrm>
          <a:prstGeom prst="rect">
            <a:avLst/>
          </a:prstGeom>
        </p:spPr>
        <p:txBody>
          <a:bodyPr anchorCtr="0" anchor="b" bIns="91425" lIns="91425" rIns="91425" tIns="91425">
            <a:noAutofit/>
          </a:bodyPr>
          <a:lstStyle/>
          <a:p>
            <a:pPr lvl="0">
              <a:spcBef>
                <a:spcPts val="0"/>
              </a:spcBef>
              <a:buNone/>
            </a:pPr>
            <a:r>
              <a:rPr lang="es"/>
              <a:t>Por: Juan F. Velasco</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259" name="Shape 259"/>
        <p:cNvGrpSpPr/>
        <p:nvPr/>
      </p:nvGrpSpPr>
      <p:grpSpPr>
        <a:xfrm>
          <a:off x="0" y="0"/>
          <a:ext cx="0" cy="0"/>
          <a:chOff x="0" y="0"/>
          <a:chExt cx="0" cy="0"/>
        </a:xfrm>
      </p:grpSpPr>
      <p:sp>
        <p:nvSpPr>
          <p:cNvPr id="260" name="Shape 260"/>
          <p:cNvSpPr txBox="1"/>
          <p:nvPr>
            <p:ph type="title"/>
          </p:nvPr>
        </p:nvSpPr>
        <p:spPr>
          <a:xfrm>
            <a:off x="235135" y="0"/>
            <a:ext cx="8520600" cy="572700"/>
          </a:xfrm>
          <a:prstGeom prst="rect">
            <a:avLst/>
          </a:prstGeom>
        </p:spPr>
        <p:txBody>
          <a:bodyPr anchorCtr="0" anchor="t" bIns="91425" lIns="91425" rIns="91425" tIns="91425">
            <a:noAutofit/>
          </a:bodyPr>
          <a:lstStyle/>
          <a:p>
            <a:pPr lvl="0">
              <a:spcBef>
                <a:spcPts val="0"/>
              </a:spcBef>
              <a:buNone/>
            </a:pPr>
            <a:r>
              <a:rPr b="1" i="1" lang="es"/>
              <a:t>Sábanas</a:t>
            </a:r>
          </a:p>
        </p:txBody>
      </p:sp>
      <p:sp>
        <p:nvSpPr>
          <p:cNvPr id="261" name="Shape 261"/>
          <p:cNvSpPr txBox="1"/>
          <p:nvPr>
            <p:ph idx="1" type="body"/>
          </p:nvPr>
        </p:nvSpPr>
        <p:spPr>
          <a:xfrm>
            <a:off x="311700" y="572700"/>
            <a:ext cx="8520600" cy="3416400"/>
          </a:xfrm>
          <a:prstGeom prst="rect">
            <a:avLst/>
          </a:prstGeom>
        </p:spPr>
        <p:txBody>
          <a:bodyPr anchorCtr="0" anchor="t" bIns="91425" lIns="91425" rIns="91425" tIns="91425">
            <a:noAutofit/>
          </a:bodyPr>
          <a:lstStyle/>
          <a:p>
            <a:pPr lvl="0">
              <a:spcBef>
                <a:spcPts val="0"/>
              </a:spcBef>
              <a:buNone/>
            </a:pPr>
            <a:r>
              <a:rPr lang="es"/>
              <a:t>Características: Las Sabanas es un bioma caracterizado por tener muy poca cobertura de árboles, más bien es común ver árboles pequeños y arbustos por la sabana. Esta característica hace que el terreno sea plano y tenga mucha vegetación alta, muy parecido a un pastizal. Normalmente las sabanas son secas con temperaturas altas, ubicadas comúnmente en zonas tropicales y subtropicales, aunque hay una variación en la que el ecosistema es templado al igual que sus temperaturas un poco más bajas.</a:t>
            </a:r>
          </a:p>
        </p:txBody>
      </p:sp>
      <p:pic>
        <p:nvPicPr>
          <p:cNvPr id="262" name="Shape 262"/>
          <p:cNvPicPr preferRelativeResize="0"/>
          <p:nvPr/>
        </p:nvPicPr>
        <p:blipFill>
          <a:blip r:embed="rId3">
            <a:alphaModFix/>
          </a:blip>
          <a:stretch>
            <a:fillRect/>
          </a:stretch>
        </p:blipFill>
        <p:spPr>
          <a:xfrm>
            <a:off x="459850" y="2892874"/>
            <a:ext cx="3215250" cy="2095124"/>
          </a:xfrm>
          <a:prstGeom prst="rect">
            <a:avLst/>
          </a:prstGeom>
          <a:noFill/>
          <a:ln>
            <a:noFill/>
          </a:ln>
        </p:spPr>
      </p:pic>
      <p:sp>
        <p:nvSpPr>
          <p:cNvPr id="263" name="Shape 263"/>
          <p:cNvSpPr txBox="1"/>
          <p:nvPr/>
        </p:nvSpPr>
        <p:spPr>
          <a:xfrm>
            <a:off x="704394" y="2119162"/>
            <a:ext cx="7735200" cy="902400"/>
          </a:xfrm>
          <a:prstGeom prst="rect">
            <a:avLst/>
          </a:prstGeom>
          <a:noFill/>
          <a:ln>
            <a:noFill/>
          </a:ln>
        </p:spPr>
        <p:txBody>
          <a:bodyPr anchorCtr="0" anchor="t" bIns="91425" lIns="91425" rIns="91425" tIns="91425">
            <a:noAutofit/>
          </a:bodyPr>
          <a:lstStyle/>
          <a:p>
            <a:pPr lvl="0">
              <a:spcBef>
                <a:spcPts val="0"/>
              </a:spcBef>
              <a:buNone/>
            </a:pPr>
            <a:r>
              <a:t/>
            </a:r>
            <a:endParaRPr/>
          </a:p>
        </p:txBody>
      </p:sp>
      <p:pic>
        <p:nvPicPr>
          <p:cNvPr id="264" name="Shape 264"/>
          <p:cNvPicPr preferRelativeResize="0"/>
          <p:nvPr/>
        </p:nvPicPr>
        <p:blipFill>
          <a:blip r:embed="rId4">
            <a:alphaModFix/>
          </a:blip>
          <a:stretch>
            <a:fillRect/>
          </a:stretch>
        </p:blipFill>
        <p:spPr>
          <a:xfrm>
            <a:off x="5349224" y="2646950"/>
            <a:ext cx="3483074" cy="234104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268" name="Shape 268"/>
        <p:cNvGrpSpPr/>
        <p:nvPr/>
      </p:nvGrpSpPr>
      <p:grpSpPr>
        <a:xfrm>
          <a:off x="0" y="0"/>
          <a:ext cx="0" cy="0"/>
          <a:chOff x="0" y="0"/>
          <a:chExt cx="0" cy="0"/>
        </a:xfrm>
      </p:grpSpPr>
      <p:sp>
        <p:nvSpPr>
          <p:cNvPr id="269" name="Shape 269"/>
          <p:cNvSpPr txBox="1"/>
          <p:nvPr>
            <p:ph type="title"/>
          </p:nvPr>
        </p:nvSpPr>
        <p:spPr>
          <a:xfrm>
            <a:off x="224198" y="-12"/>
            <a:ext cx="8520600" cy="572700"/>
          </a:xfrm>
          <a:prstGeom prst="rect">
            <a:avLst/>
          </a:prstGeom>
        </p:spPr>
        <p:txBody>
          <a:bodyPr anchorCtr="0" anchor="t" bIns="91425" lIns="91425" rIns="91425" tIns="91425">
            <a:noAutofit/>
          </a:bodyPr>
          <a:lstStyle/>
          <a:p>
            <a:pPr lvl="0">
              <a:spcBef>
                <a:spcPts val="0"/>
              </a:spcBef>
              <a:buNone/>
            </a:pPr>
            <a:r>
              <a:rPr b="1" i="1" lang="es"/>
              <a:t>Sabana de Bogotá</a:t>
            </a:r>
            <a:r>
              <a:rPr lang="es"/>
              <a:t> </a:t>
            </a:r>
          </a:p>
        </p:txBody>
      </p:sp>
      <p:sp>
        <p:nvSpPr>
          <p:cNvPr id="270" name="Shape 270"/>
          <p:cNvSpPr txBox="1"/>
          <p:nvPr>
            <p:ph idx="1" type="body"/>
          </p:nvPr>
        </p:nvSpPr>
        <p:spPr>
          <a:xfrm>
            <a:off x="311700" y="572700"/>
            <a:ext cx="8520600" cy="3416400"/>
          </a:xfrm>
          <a:prstGeom prst="rect">
            <a:avLst/>
          </a:prstGeom>
        </p:spPr>
        <p:txBody>
          <a:bodyPr anchorCtr="0" anchor="t" bIns="91425" lIns="91425" rIns="91425" tIns="91425">
            <a:noAutofit/>
          </a:bodyPr>
          <a:lstStyle/>
          <a:p>
            <a:pPr lvl="0">
              <a:spcBef>
                <a:spcPts val="0"/>
              </a:spcBef>
              <a:buNone/>
            </a:pPr>
            <a:r>
              <a:rPr lang="es"/>
              <a:t>La sábana de Bogotá es una subregion ubicada en el centro geográfico de Colombia, sobre la cordillera oriental, en la parte sur del altiplano cundiboyacense. Es la altiplanicie más extensa del los Andes colombianos. Esta se encuentra a una altura promedio de 2600 msnm. La sábana de Bogotá es muy especial ya que es una de las pocas variaciones que tiene este bioma, ya que esta sabana cuenta con un ecosistema templado y muchas lluvias contrarío a la típica sabana.</a:t>
            </a:r>
          </a:p>
        </p:txBody>
      </p:sp>
      <p:pic>
        <p:nvPicPr>
          <p:cNvPr id="271" name="Shape 271"/>
          <p:cNvPicPr preferRelativeResize="0"/>
          <p:nvPr/>
        </p:nvPicPr>
        <p:blipFill>
          <a:blip r:embed="rId3">
            <a:alphaModFix/>
          </a:blip>
          <a:stretch>
            <a:fillRect/>
          </a:stretch>
        </p:blipFill>
        <p:spPr>
          <a:xfrm>
            <a:off x="2035884" y="2625063"/>
            <a:ext cx="1682974" cy="2410425"/>
          </a:xfrm>
          <a:prstGeom prst="rect">
            <a:avLst/>
          </a:prstGeom>
          <a:noFill/>
          <a:ln>
            <a:noFill/>
          </a:ln>
        </p:spPr>
      </p:pic>
      <p:pic>
        <p:nvPicPr>
          <p:cNvPr id="272" name="Shape 272"/>
          <p:cNvPicPr preferRelativeResize="0"/>
          <p:nvPr/>
        </p:nvPicPr>
        <p:blipFill>
          <a:blip r:embed="rId4">
            <a:alphaModFix/>
          </a:blip>
          <a:stretch>
            <a:fillRect/>
          </a:stretch>
        </p:blipFill>
        <p:spPr>
          <a:xfrm>
            <a:off x="5213124" y="2625074"/>
            <a:ext cx="3619169" cy="241042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276" name="Shape 276"/>
        <p:cNvGrpSpPr/>
        <p:nvPr/>
      </p:nvGrpSpPr>
      <p:grpSpPr>
        <a:xfrm>
          <a:off x="0" y="0"/>
          <a:ext cx="0" cy="0"/>
          <a:chOff x="0" y="0"/>
          <a:chExt cx="0" cy="0"/>
        </a:xfrm>
      </p:grpSpPr>
      <p:sp>
        <p:nvSpPr>
          <p:cNvPr id="277" name="Shape 277"/>
          <p:cNvSpPr txBox="1"/>
          <p:nvPr>
            <p:ph type="title"/>
          </p:nvPr>
        </p:nvSpPr>
        <p:spPr>
          <a:xfrm>
            <a:off x="311700" y="0"/>
            <a:ext cx="8520600" cy="572700"/>
          </a:xfrm>
          <a:prstGeom prst="rect">
            <a:avLst/>
          </a:prstGeom>
        </p:spPr>
        <p:txBody>
          <a:bodyPr anchorCtr="0" anchor="t" bIns="91425" lIns="91425" rIns="91425" tIns="91425">
            <a:noAutofit/>
          </a:bodyPr>
          <a:lstStyle/>
          <a:p>
            <a:pPr lvl="0">
              <a:spcBef>
                <a:spcPts val="0"/>
              </a:spcBef>
              <a:buNone/>
            </a:pPr>
            <a:r>
              <a:rPr lang="es"/>
              <a:t>Flora</a:t>
            </a:r>
          </a:p>
        </p:txBody>
      </p:sp>
      <p:sp>
        <p:nvSpPr>
          <p:cNvPr id="278" name="Shape 278"/>
          <p:cNvSpPr txBox="1"/>
          <p:nvPr>
            <p:ph idx="1" type="body"/>
          </p:nvPr>
        </p:nvSpPr>
        <p:spPr>
          <a:xfrm>
            <a:off x="246073" y="572700"/>
            <a:ext cx="8520600" cy="3416400"/>
          </a:xfrm>
          <a:prstGeom prst="rect">
            <a:avLst/>
          </a:prstGeom>
        </p:spPr>
        <p:txBody>
          <a:bodyPr anchorCtr="0" anchor="t" bIns="91425" lIns="91425" rIns="91425" tIns="91425">
            <a:noAutofit/>
          </a:bodyPr>
          <a:lstStyle/>
          <a:p>
            <a:pPr lvl="0">
              <a:spcBef>
                <a:spcPts val="0"/>
              </a:spcBef>
              <a:buNone/>
            </a:pPr>
            <a:r>
              <a:rPr lang="es"/>
              <a:t>Debido a que la sabana de Bogotá está a conformado por un ecosistema templado, se puede encontrar gran variedad de vegetación contrarío a su principal variación. Muchas de esta vegetación es acuática gracias a la gran cantidad de ciénagas y humedales en la zona.</a:t>
            </a:r>
          </a:p>
          <a:p>
            <a:pPr lvl="0">
              <a:spcBef>
                <a:spcPts val="0"/>
              </a:spcBef>
              <a:buNone/>
            </a:pPr>
            <a:r>
              <a:rPr b="1" lang="es"/>
              <a:t>(Papayuelo  Balso blanco  Tubaquillo  Acacia negra  Palma de cera)</a:t>
            </a:r>
          </a:p>
        </p:txBody>
      </p:sp>
      <p:pic>
        <p:nvPicPr>
          <p:cNvPr id="279" name="Shape 279"/>
          <p:cNvPicPr preferRelativeResize="0"/>
          <p:nvPr/>
        </p:nvPicPr>
        <p:blipFill>
          <a:blip r:embed="rId3">
            <a:alphaModFix/>
          </a:blip>
          <a:stretch>
            <a:fillRect/>
          </a:stretch>
        </p:blipFill>
        <p:spPr>
          <a:xfrm>
            <a:off x="311700" y="2916333"/>
            <a:ext cx="2871201" cy="2150600"/>
          </a:xfrm>
          <a:prstGeom prst="rect">
            <a:avLst/>
          </a:prstGeom>
          <a:noFill/>
          <a:ln>
            <a:noFill/>
          </a:ln>
        </p:spPr>
      </p:pic>
      <p:pic>
        <p:nvPicPr>
          <p:cNvPr id="280" name="Shape 280"/>
          <p:cNvPicPr preferRelativeResize="0"/>
          <p:nvPr/>
        </p:nvPicPr>
        <p:blipFill>
          <a:blip r:embed="rId4">
            <a:alphaModFix/>
          </a:blip>
          <a:stretch>
            <a:fillRect/>
          </a:stretch>
        </p:blipFill>
        <p:spPr>
          <a:xfrm>
            <a:off x="4016899" y="2522499"/>
            <a:ext cx="1747325" cy="2620998"/>
          </a:xfrm>
          <a:prstGeom prst="rect">
            <a:avLst/>
          </a:prstGeom>
          <a:noFill/>
          <a:ln>
            <a:noFill/>
          </a:ln>
        </p:spPr>
      </p:pic>
      <p:pic>
        <p:nvPicPr>
          <p:cNvPr id="281" name="Shape 281"/>
          <p:cNvPicPr preferRelativeResize="0"/>
          <p:nvPr/>
        </p:nvPicPr>
        <p:blipFill>
          <a:blip r:embed="rId5">
            <a:alphaModFix/>
          </a:blip>
          <a:stretch>
            <a:fillRect/>
          </a:stretch>
        </p:blipFill>
        <p:spPr>
          <a:xfrm>
            <a:off x="6394851" y="2723500"/>
            <a:ext cx="1815000" cy="24200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285" name="Shape 285"/>
        <p:cNvGrpSpPr/>
        <p:nvPr/>
      </p:nvGrpSpPr>
      <p:grpSpPr>
        <a:xfrm>
          <a:off x="0" y="0"/>
          <a:ext cx="0" cy="0"/>
          <a:chOff x="0" y="0"/>
          <a:chExt cx="0" cy="0"/>
        </a:xfrm>
      </p:grpSpPr>
      <p:sp>
        <p:nvSpPr>
          <p:cNvPr id="286" name="Shape 286"/>
          <p:cNvSpPr txBox="1"/>
          <p:nvPr/>
        </p:nvSpPr>
        <p:spPr>
          <a:xfrm>
            <a:off x="704394" y="2119162"/>
            <a:ext cx="7735200" cy="902400"/>
          </a:xfrm>
          <a:prstGeom prst="rect">
            <a:avLst/>
          </a:prstGeom>
          <a:noFill/>
          <a:ln>
            <a:noFill/>
          </a:ln>
        </p:spPr>
        <p:txBody>
          <a:bodyPr anchorCtr="0" anchor="t" bIns="91425" lIns="91425" rIns="91425" tIns="91425">
            <a:noAutofit/>
          </a:bodyPr>
          <a:lstStyle/>
          <a:p>
            <a:pPr lvl="0">
              <a:spcBef>
                <a:spcPts val="0"/>
              </a:spcBef>
              <a:buNone/>
            </a:pPr>
            <a:r>
              <a:t/>
            </a:r>
            <a:endParaRPr/>
          </a:p>
        </p:txBody>
      </p:sp>
      <p:sp>
        <p:nvSpPr>
          <p:cNvPr id="287" name="Shape 287"/>
          <p:cNvSpPr txBox="1"/>
          <p:nvPr>
            <p:ph type="title"/>
          </p:nvPr>
        </p:nvSpPr>
        <p:spPr>
          <a:xfrm>
            <a:off x="311700" y="0"/>
            <a:ext cx="8520600" cy="572700"/>
          </a:xfrm>
          <a:prstGeom prst="rect">
            <a:avLst/>
          </a:prstGeom>
        </p:spPr>
        <p:txBody>
          <a:bodyPr anchorCtr="0" anchor="t" bIns="91425" lIns="91425" rIns="91425" tIns="91425">
            <a:noAutofit/>
          </a:bodyPr>
          <a:lstStyle/>
          <a:p>
            <a:pPr lvl="0">
              <a:spcBef>
                <a:spcPts val="0"/>
              </a:spcBef>
              <a:buNone/>
            </a:pPr>
            <a:r>
              <a:rPr b="1" i="1" lang="es"/>
              <a:t>Fauna</a:t>
            </a:r>
          </a:p>
        </p:txBody>
      </p:sp>
      <p:sp>
        <p:nvSpPr>
          <p:cNvPr id="288" name="Shape 288"/>
          <p:cNvSpPr txBox="1"/>
          <p:nvPr>
            <p:ph idx="1" type="body"/>
          </p:nvPr>
        </p:nvSpPr>
        <p:spPr>
          <a:xfrm>
            <a:off x="311700" y="539237"/>
            <a:ext cx="8520600" cy="3416400"/>
          </a:xfrm>
          <a:prstGeom prst="rect">
            <a:avLst/>
          </a:prstGeom>
        </p:spPr>
        <p:txBody>
          <a:bodyPr anchorCtr="0" anchor="t" bIns="91425" lIns="91425" rIns="91425" tIns="91425">
            <a:noAutofit/>
          </a:bodyPr>
          <a:lstStyle/>
          <a:p>
            <a:pPr lvl="0">
              <a:spcBef>
                <a:spcPts val="0"/>
              </a:spcBef>
              <a:buNone/>
            </a:pPr>
            <a:r>
              <a:rPr lang="es"/>
              <a:t>La biodiversidad de la sabana de Bogotá es muy grande su vegetación y humedales hace que esta zona biogeografica este llena de vida por todas partes en especial las aves que toman provecho de los pocos árboles cerca a los humedales para sobrevivir. Algunos ejemplos son:</a:t>
            </a:r>
          </a:p>
          <a:p>
            <a:pPr lvl="0">
              <a:spcBef>
                <a:spcPts val="0"/>
              </a:spcBef>
              <a:buNone/>
            </a:pPr>
            <a:r>
              <a:t/>
            </a:r>
            <a:endParaRPr/>
          </a:p>
        </p:txBody>
      </p:sp>
      <p:sp>
        <p:nvSpPr>
          <p:cNvPr id="289" name="Shape 289"/>
          <p:cNvSpPr txBox="1"/>
          <p:nvPr/>
        </p:nvSpPr>
        <p:spPr>
          <a:xfrm>
            <a:off x="311700" y="1922050"/>
            <a:ext cx="1711800" cy="1435500"/>
          </a:xfrm>
          <a:prstGeom prst="rect">
            <a:avLst/>
          </a:prstGeom>
          <a:noFill/>
          <a:ln>
            <a:noFill/>
          </a:ln>
        </p:spPr>
        <p:txBody>
          <a:bodyPr anchorCtr="0" anchor="t" bIns="91425" lIns="91425" rIns="91425" tIns="91425">
            <a:noAutofit/>
          </a:bodyPr>
          <a:lstStyle/>
          <a:p>
            <a:pPr lvl="0">
              <a:spcBef>
                <a:spcPts val="0"/>
              </a:spcBef>
              <a:buNone/>
            </a:pPr>
            <a:r>
              <a:rPr lang="es"/>
              <a:t>La tortuga Hicoteca: A pesar de </a:t>
            </a:r>
            <a:r>
              <a:rPr lang="es"/>
              <a:t>no ser nativa de esta zona, es muy frecuente verla en los humedales.</a:t>
            </a:r>
          </a:p>
        </p:txBody>
      </p:sp>
      <p:sp>
        <p:nvSpPr>
          <p:cNvPr id="290" name="Shape 290"/>
          <p:cNvSpPr txBox="1"/>
          <p:nvPr/>
        </p:nvSpPr>
        <p:spPr>
          <a:xfrm>
            <a:off x="2736800" y="1922059"/>
            <a:ext cx="1472400" cy="2037300"/>
          </a:xfrm>
          <a:prstGeom prst="rect">
            <a:avLst/>
          </a:prstGeom>
          <a:noFill/>
          <a:ln>
            <a:noFill/>
          </a:ln>
        </p:spPr>
        <p:txBody>
          <a:bodyPr anchorCtr="0" anchor="t" bIns="91425" lIns="91425" rIns="91425" tIns="91425">
            <a:noAutofit/>
          </a:bodyPr>
          <a:lstStyle/>
          <a:p>
            <a:pPr lvl="0">
              <a:spcBef>
                <a:spcPts val="0"/>
              </a:spcBef>
              <a:buNone/>
            </a:pPr>
            <a:r>
              <a:rPr lang="es"/>
              <a:t>La Comadreja: se dice que lleva poblando la sabana durante siglos, </a:t>
            </a:r>
            <a:r>
              <a:rPr lang="es"/>
              <a:t>además de controlar la población de roedores.</a:t>
            </a:r>
          </a:p>
        </p:txBody>
      </p:sp>
      <p:sp>
        <p:nvSpPr>
          <p:cNvPr id="291" name="Shape 291"/>
          <p:cNvSpPr txBox="1"/>
          <p:nvPr/>
        </p:nvSpPr>
        <p:spPr>
          <a:xfrm>
            <a:off x="5659213" y="1723150"/>
            <a:ext cx="1351800" cy="2236200"/>
          </a:xfrm>
          <a:prstGeom prst="rect">
            <a:avLst/>
          </a:prstGeom>
          <a:noFill/>
          <a:ln>
            <a:noFill/>
          </a:ln>
        </p:spPr>
        <p:txBody>
          <a:bodyPr anchorCtr="0" anchor="t" bIns="91425" lIns="91425" rIns="91425" tIns="91425">
            <a:noAutofit/>
          </a:bodyPr>
          <a:lstStyle/>
          <a:p>
            <a:pPr lvl="0">
              <a:spcBef>
                <a:spcPts val="0"/>
              </a:spcBef>
              <a:buNone/>
            </a:pPr>
            <a:r>
              <a:rPr lang="es"/>
              <a:t>La Mirla: Es un </a:t>
            </a:r>
            <a:r>
              <a:rPr lang="es"/>
              <a:t>pájaro mediano aprox. 33cm, con un característico anillo ocular amarilla. Muy común verlo en la sabana</a:t>
            </a:r>
          </a:p>
        </p:txBody>
      </p:sp>
      <p:pic>
        <p:nvPicPr>
          <p:cNvPr id="292" name="Shape 292"/>
          <p:cNvPicPr preferRelativeResize="0"/>
          <p:nvPr/>
        </p:nvPicPr>
        <p:blipFill>
          <a:blip r:embed="rId3">
            <a:alphaModFix/>
          </a:blip>
          <a:stretch>
            <a:fillRect/>
          </a:stretch>
        </p:blipFill>
        <p:spPr>
          <a:xfrm>
            <a:off x="145603" y="3455991"/>
            <a:ext cx="2350800" cy="1567200"/>
          </a:xfrm>
          <a:prstGeom prst="rect">
            <a:avLst/>
          </a:prstGeom>
          <a:noFill/>
          <a:ln>
            <a:noFill/>
          </a:ln>
        </p:spPr>
      </p:pic>
      <p:pic>
        <p:nvPicPr>
          <p:cNvPr id="293" name="Shape 293"/>
          <p:cNvPicPr preferRelativeResize="0"/>
          <p:nvPr/>
        </p:nvPicPr>
        <p:blipFill>
          <a:blip r:embed="rId4">
            <a:alphaModFix/>
          </a:blip>
          <a:stretch>
            <a:fillRect/>
          </a:stretch>
        </p:blipFill>
        <p:spPr>
          <a:xfrm>
            <a:off x="4186825" y="2186674"/>
            <a:ext cx="1472400" cy="2450949"/>
          </a:xfrm>
          <a:prstGeom prst="rect">
            <a:avLst/>
          </a:prstGeom>
          <a:noFill/>
          <a:ln>
            <a:noFill/>
          </a:ln>
        </p:spPr>
      </p:pic>
      <p:pic>
        <p:nvPicPr>
          <p:cNvPr id="294" name="Shape 294"/>
          <p:cNvPicPr preferRelativeResize="0"/>
          <p:nvPr/>
        </p:nvPicPr>
        <p:blipFill>
          <a:blip r:embed="rId5">
            <a:alphaModFix/>
          </a:blip>
          <a:stretch>
            <a:fillRect/>
          </a:stretch>
        </p:blipFill>
        <p:spPr>
          <a:xfrm>
            <a:off x="7011024" y="2009549"/>
            <a:ext cx="1910600" cy="262807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298" name="Shape 298"/>
        <p:cNvGrpSpPr/>
        <p:nvPr/>
      </p:nvGrpSpPr>
      <p:grpSpPr>
        <a:xfrm>
          <a:off x="0" y="0"/>
          <a:ext cx="0" cy="0"/>
          <a:chOff x="0" y="0"/>
          <a:chExt cx="0" cy="0"/>
        </a:xfrm>
      </p:grpSpPr>
      <p:sp>
        <p:nvSpPr>
          <p:cNvPr id="299" name="Shape 299"/>
          <p:cNvSpPr txBox="1"/>
          <p:nvPr>
            <p:ph type="title"/>
          </p:nvPr>
        </p:nvSpPr>
        <p:spPr>
          <a:xfrm>
            <a:off x="311700" y="0"/>
            <a:ext cx="8520600" cy="572700"/>
          </a:xfrm>
          <a:prstGeom prst="rect">
            <a:avLst/>
          </a:prstGeom>
        </p:spPr>
        <p:txBody>
          <a:bodyPr anchorCtr="0" anchor="t" bIns="91425" lIns="91425" rIns="91425" tIns="91425">
            <a:noAutofit/>
          </a:bodyPr>
          <a:lstStyle/>
          <a:p>
            <a:pPr lvl="0">
              <a:spcBef>
                <a:spcPts val="0"/>
              </a:spcBef>
              <a:buNone/>
            </a:pPr>
            <a:r>
              <a:rPr lang="es"/>
              <a:t>Cultura, creencias, festividades, etc...</a:t>
            </a:r>
          </a:p>
        </p:txBody>
      </p:sp>
      <p:sp>
        <p:nvSpPr>
          <p:cNvPr id="300" name="Shape 300"/>
          <p:cNvSpPr txBox="1"/>
          <p:nvPr>
            <p:ph idx="1" type="body"/>
          </p:nvPr>
        </p:nvSpPr>
        <p:spPr>
          <a:xfrm>
            <a:off x="-3407151" y="-4218056"/>
            <a:ext cx="8520600" cy="3416400"/>
          </a:xfrm>
          <a:prstGeom prst="rect">
            <a:avLst/>
          </a:prstGeom>
        </p:spPr>
        <p:txBody>
          <a:bodyPr anchorCtr="0" anchor="t" bIns="91425" lIns="91425" rIns="91425" tIns="91425">
            <a:noAutofit/>
          </a:bodyPr>
          <a:lstStyle/>
          <a:p>
            <a:pPr lvl="0">
              <a:spcBef>
                <a:spcPts val="0"/>
              </a:spcBef>
              <a:buNone/>
            </a:pPr>
            <a:r>
              <a:t/>
            </a:r>
            <a:endParaRPr/>
          </a:p>
        </p:txBody>
      </p:sp>
      <p:sp>
        <p:nvSpPr>
          <p:cNvPr id="301" name="Shape 301"/>
          <p:cNvSpPr txBox="1"/>
          <p:nvPr/>
        </p:nvSpPr>
        <p:spPr>
          <a:xfrm>
            <a:off x="136700" y="638324"/>
            <a:ext cx="8520600" cy="3882900"/>
          </a:xfrm>
          <a:prstGeom prst="rect">
            <a:avLst/>
          </a:prstGeom>
          <a:noFill/>
          <a:ln>
            <a:noFill/>
          </a:ln>
        </p:spPr>
        <p:txBody>
          <a:bodyPr anchorCtr="0" anchor="t" bIns="91425" lIns="91425" rIns="91425" tIns="91425">
            <a:noAutofit/>
          </a:bodyPr>
          <a:lstStyle/>
          <a:p>
            <a:pPr lvl="0">
              <a:spcBef>
                <a:spcPts val="0"/>
              </a:spcBef>
              <a:buNone/>
            </a:pPr>
            <a:r>
              <a:rPr lang="es"/>
              <a:t>La sabana de </a:t>
            </a:r>
            <a:r>
              <a:rPr lang="es"/>
              <a:t>Bogotá no sólo exhibe mucha de la biodiversidad de nuestro país, también contiene un sin fin de poblaciones con cientos de creencias diferentes y mucha historia por delante. A esta zona de aprox 4500 km2 se le podría considerar una sede del folclor por el que se nos conoce alrededor del mundo. </a:t>
            </a:r>
          </a:p>
          <a:p>
            <a:pPr lvl="0">
              <a:spcBef>
                <a:spcPts val="0"/>
              </a:spcBef>
              <a:buNone/>
            </a:pPr>
            <a:r>
              <a:rPr lang="es"/>
              <a:t> La sabana tiene poblaciones con una rica cultura como: </a:t>
            </a:r>
            <a:r>
              <a:rPr b="1" i="1" lang="es"/>
              <a:t>Guatavita, Mosquera, Zipaquira, etc.</a:t>
            </a:r>
          </a:p>
          <a:p>
            <a:pPr lvl="0">
              <a:spcBef>
                <a:spcPts val="0"/>
              </a:spcBef>
              <a:buNone/>
            </a:pPr>
            <a:r>
              <a:rPr lang="es"/>
              <a:t>O grandes ciudades como la gran capital colombiana </a:t>
            </a:r>
            <a:r>
              <a:rPr b="1" i="1" lang="es"/>
              <a:t>Bogota</a:t>
            </a:r>
            <a:r>
              <a:rPr lang="es"/>
              <a:t>. </a:t>
            </a:r>
          </a:p>
          <a:p>
            <a:pPr lvl="0">
              <a:spcBef>
                <a:spcPts val="0"/>
              </a:spcBef>
              <a:buNone/>
            </a:pPr>
            <a:r>
              <a:t/>
            </a:r>
            <a:endParaRPr/>
          </a:p>
          <a:p>
            <a:pPr lvl="0">
              <a:spcBef>
                <a:spcPts val="0"/>
              </a:spcBef>
              <a:buNone/>
            </a:pPr>
            <a:r>
              <a:rPr lang="es"/>
              <a:t>La mayoría de estas poblaciones son católicas pero con influenciencias indigenas, dentro de ellas se pueden ver hermosas obras de arquitectura colonial, como parroquias o iglesias. A pesar de esto los habitantes de estas poblaciones tiene creencias indígenas especialmente de los Muiscas quienes poblaron esta zona por cientos de años.</a:t>
            </a:r>
          </a:p>
          <a:p>
            <a:pPr lvl="0">
              <a:spcBef>
                <a:spcPts val="0"/>
              </a:spcBef>
              <a:buNone/>
            </a:pPr>
            <a:r>
              <a:t/>
            </a:r>
            <a:endParaRPr/>
          </a:p>
          <a:p>
            <a:pPr lvl="0">
              <a:spcBef>
                <a:spcPts val="0"/>
              </a:spcBef>
              <a:buNone/>
            </a:pPr>
            <a:r>
              <a:rPr lang="es"/>
              <a:t>Festival de Arte y Cultura Zaquesazipa</a:t>
            </a:r>
          </a:p>
          <a:p>
            <a:pPr lvl="0">
              <a:spcBef>
                <a:spcPts val="0"/>
              </a:spcBef>
              <a:buNone/>
            </a:pPr>
            <a:r>
              <a:rPr lang="es"/>
              <a:t>Festival cultural turístico y gastronómico de la gallina con arepa</a:t>
            </a:r>
          </a:p>
          <a:p>
            <a:pPr lvl="0">
              <a:spcBef>
                <a:spcPts val="0"/>
              </a:spcBef>
              <a:buNone/>
            </a:pPr>
            <a:r>
              <a:rPr lang="es"/>
              <a:t>Festival de la diosa Chia</a:t>
            </a:r>
          </a:p>
          <a:p>
            <a:pPr lvl="0">
              <a:spcBef>
                <a:spcPts val="0"/>
              </a:spcBef>
              <a:buNone/>
            </a:pPr>
            <a:r>
              <a:rPr lang="es"/>
              <a:t>Semana cultural Roca de las aves</a:t>
            </a:r>
          </a:p>
          <a:p>
            <a:pPr lvl="0">
              <a:spcBef>
                <a:spcPts val="0"/>
              </a:spcBef>
              <a:buNone/>
            </a:pPr>
            <a:r>
              <a:rPr lang="es"/>
              <a:t>Festival del dorado</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305" name="Shape 305"/>
        <p:cNvGrpSpPr/>
        <p:nvPr/>
      </p:nvGrpSpPr>
      <p:grpSpPr>
        <a:xfrm>
          <a:off x="0" y="0"/>
          <a:ext cx="0" cy="0"/>
          <a:chOff x="0" y="0"/>
          <a:chExt cx="0" cy="0"/>
        </a:xfrm>
      </p:grpSpPr>
      <p:sp>
        <p:nvSpPr>
          <p:cNvPr id="306" name="Shape 306"/>
          <p:cNvSpPr txBox="1"/>
          <p:nvPr>
            <p:ph type="title"/>
          </p:nvPr>
        </p:nvSpPr>
        <p:spPr>
          <a:xfrm>
            <a:off x="0" y="328125"/>
            <a:ext cx="8721900" cy="883200"/>
          </a:xfrm>
          <a:prstGeom prst="rect">
            <a:avLst/>
          </a:prstGeom>
        </p:spPr>
        <p:txBody>
          <a:bodyPr anchorCtr="0" anchor="t" bIns="91425" lIns="91425" rIns="91425" tIns="91425">
            <a:noAutofit/>
          </a:bodyPr>
          <a:lstStyle/>
          <a:p>
            <a:pPr lvl="0">
              <a:spcBef>
                <a:spcPts val="0"/>
              </a:spcBef>
              <a:buNone/>
            </a:pPr>
            <a:r>
              <a:rPr lang="es"/>
              <a:t>Fotos de Festividades</a:t>
            </a:r>
          </a:p>
        </p:txBody>
      </p:sp>
      <p:sp>
        <p:nvSpPr>
          <p:cNvPr id="307" name="Shape 307"/>
          <p:cNvSpPr txBox="1"/>
          <p:nvPr>
            <p:ph idx="1" type="body"/>
          </p:nvPr>
        </p:nvSpPr>
        <p:spPr>
          <a:xfrm>
            <a:off x="2410112" y="1595775"/>
            <a:ext cx="6321600" cy="3002399"/>
          </a:xfrm>
          <a:prstGeom prst="rect">
            <a:avLst/>
          </a:prstGeom>
        </p:spPr>
        <p:txBody>
          <a:bodyPr anchorCtr="0" anchor="t" bIns="91425" lIns="91425" rIns="91425" tIns="91425">
            <a:noAutofit/>
          </a:bodyPr>
          <a:lstStyle/>
          <a:p>
            <a:pPr lvl="0">
              <a:spcBef>
                <a:spcPts val="0"/>
              </a:spcBef>
              <a:buNone/>
            </a:pPr>
            <a:r>
              <a:t/>
            </a:r>
            <a:endParaRPr/>
          </a:p>
        </p:txBody>
      </p:sp>
      <p:pic>
        <p:nvPicPr>
          <p:cNvPr id="308" name="Shape 308"/>
          <p:cNvPicPr preferRelativeResize="0"/>
          <p:nvPr/>
        </p:nvPicPr>
        <p:blipFill>
          <a:blip r:embed="rId3">
            <a:alphaModFix/>
          </a:blip>
          <a:stretch>
            <a:fillRect/>
          </a:stretch>
        </p:blipFill>
        <p:spPr>
          <a:xfrm rot="-8">
            <a:off x="378249" y="1082028"/>
            <a:ext cx="2450033" cy="1745239"/>
          </a:xfrm>
          <a:prstGeom prst="rect">
            <a:avLst/>
          </a:prstGeom>
          <a:noFill/>
          <a:ln>
            <a:noFill/>
          </a:ln>
        </p:spPr>
      </p:pic>
      <p:pic>
        <p:nvPicPr>
          <p:cNvPr id="309" name="Shape 309"/>
          <p:cNvPicPr preferRelativeResize="0"/>
          <p:nvPr/>
        </p:nvPicPr>
        <p:blipFill>
          <a:blip r:embed="rId4">
            <a:alphaModFix/>
          </a:blip>
          <a:stretch>
            <a:fillRect/>
          </a:stretch>
        </p:blipFill>
        <p:spPr>
          <a:xfrm rot="20">
            <a:off x="5627986" y="865760"/>
            <a:ext cx="2942210" cy="1961499"/>
          </a:xfrm>
          <a:prstGeom prst="rect">
            <a:avLst/>
          </a:prstGeom>
          <a:noFill/>
          <a:ln>
            <a:noFill/>
          </a:ln>
        </p:spPr>
      </p:pic>
      <p:pic>
        <p:nvPicPr>
          <p:cNvPr id="310" name="Shape 310"/>
          <p:cNvPicPr preferRelativeResize="0"/>
          <p:nvPr/>
        </p:nvPicPr>
        <p:blipFill>
          <a:blip r:embed="rId5">
            <a:alphaModFix/>
          </a:blip>
          <a:stretch>
            <a:fillRect/>
          </a:stretch>
        </p:blipFill>
        <p:spPr>
          <a:xfrm rot="-9">
            <a:off x="374783" y="2967758"/>
            <a:ext cx="3402703" cy="1828532"/>
          </a:xfrm>
          <a:prstGeom prst="rect">
            <a:avLst/>
          </a:prstGeom>
          <a:noFill/>
          <a:ln>
            <a:noFill/>
          </a:ln>
        </p:spPr>
      </p:pic>
      <p:pic>
        <p:nvPicPr>
          <p:cNvPr id="311" name="Shape 311"/>
          <p:cNvPicPr preferRelativeResize="0"/>
          <p:nvPr/>
        </p:nvPicPr>
        <p:blipFill>
          <a:blip r:embed="rId6">
            <a:alphaModFix/>
          </a:blip>
          <a:stretch>
            <a:fillRect/>
          </a:stretch>
        </p:blipFill>
        <p:spPr>
          <a:xfrm>
            <a:off x="6106549" y="2967750"/>
            <a:ext cx="2615359" cy="196152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5" name="Shape 315"/>
        <p:cNvGrpSpPr/>
        <p:nvPr/>
      </p:nvGrpSpPr>
      <p:grpSpPr>
        <a:xfrm>
          <a:off x="0" y="0"/>
          <a:ext cx="0" cy="0"/>
          <a:chOff x="0" y="0"/>
          <a:chExt cx="0" cy="0"/>
        </a:xfrm>
      </p:grpSpPr>
      <p:sp>
        <p:nvSpPr>
          <p:cNvPr id="316" name="Shape 316"/>
          <p:cNvSpPr txBox="1"/>
          <p:nvPr>
            <p:ph type="ctrTitle"/>
          </p:nvPr>
        </p:nvSpPr>
        <p:spPr>
          <a:xfrm>
            <a:off x="2371725" y="630225"/>
            <a:ext cx="6331500" cy="1542000"/>
          </a:xfrm>
          <a:prstGeom prst="rect">
            <a:avLst/>
          </a:prstGeom>
        </p:spPr>
        <p:txBody>
          <a:bodyPr anchorCtr="0" anchor="t" bIns="91425" lIns="91425" rIns="91425" tIns="91425">
            <a:noAutofit/>
          </a:bodyPr>
          <a:lstStyle/>
          <a:p>
            <a:pPr lvl="0">
              <a:spcBef>
                <a:spcPts val="0"/>
              </a:spcBef>
              <a:buNone/>
            </a:pPr>
            <a:r>
              <a:rPr lang="es"/>
              <a:t>	Sabana de los llanos</a:t>
            </a:r>
          </a:p>
        </p:txBody>
      </p:sp>
      <p:sp>
        <p:nvSpPr>
          <p:cNvPr id="317" name="Shape 317"/>
          <p:cNvSpPr txBox="1"/>
          <p:nvPr>
            <p:ph idx="1" type="subTitle"/>
          </p:nvPr>
        </p:nvSpPr>
        <p:spPr>
          <a:xfrm>
            <a:off x="2390266" y="3238450"/>
            <a:ext cx="6331500" cy="1241700"/>
          </a:xfrm>
          <a:prstGeom prst="rect">
            <a:avLst/>
          </a:prstGeom>
        </p:spPr>
        <p:txBody>
          <a:bodyPr anchorCtr="0" anchor="b" bIns="91425" lIns="91425" rIns="91425" tIns="91425">
            <a:noAutofit/>
          </a:bodyPr>
          <a:lstStyle/>
          <a:p>
            <a:pPr lvl="0">
              <a:spcBef>
                <a:spcPts val="0"/>
              </a:spcBef>
              <a:buNone/>
            </a:pPr>
            <a:r>
              <a:rPr lang="es"/>
              <a:t>By: Jean Paul</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321" name="Shape 321"/>
        <p:cNvGrpSpPr/>
        <p:nvPr/>
      </p:nvGrpSpPr>
      <p:grpSpPr>
        <a:xfrm>
          <a:off x="0" y="0"/>
          <a:ext cx="0" cy="0"/>
          <a:chOff x="0" y="0"/>
          <a:chExt cx="0" cy="0"/>
        </a:xfrm>
      </p:grpSpPr>
      <p:sp>
        <p:nvSpPr>
          <p:cNvPr id="322" name="Shape 322"/>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Características</a:t>
            </a:r>
          </a:p>
        </p:txBody>
      </p:sp>
      <p:sp>
        <p:nvSpPr>
          <p:cNvPr id="323" name="Shape 323"/>
          <p:cNvSpPr txBox="1"/>
          <p:nvPr/>
        </p:nvSpPr>
        <p:spPr>
          <a:xfrm>
            <a:off x="734300" y="1102175"/>
            <a:ext cx="6900900" cy="3961800"/>
          </a:xfrm>
          <a:prstGeom prst="rect">
            <a:avLst/>
          </a:prstGeom>
          <a:noFill/>
          <a:ln>
            <a:noFill/>
          </a:ln>
        </p:spPr>
        <p:txBody>
          <a:bodyPr anchorCtr="0" anchor="t" bIns="91425" lIns="91425" rIns="91425" tIns="91425">
            <a:noAutofit/>
          </a:bodyPr>
          <a:lstStyle/>
          <a:p>
            <a:pPr lvl="0">
              <a:spcBef>
                <a:spcPts val="0"/>
              </a:spcBef>
              <a:buNone/>
            </a:pPr>
            <a:r>
              <a:rPr lang="es" sz="1800">
                <a:solidFill>
                  <a:srgbClr val="222222"/>
                </a:solidFill>
              </a:rPr>
              <a:t>Los Llanos es un ecosistema que se caracteriza por ser una sabana y tiene abundancia de ríos y pocos árboles junto. al ser una planicie hay mucha humedad y temperaturas altas y  hay presencia de lluvia</a:t>
            </a:r>
          </a:p>
        </p:txBody>
      </p:sp>
      <p:pic>
        <p:nvPicPr>
          <p:cNvPr id="324" name="Shape 324"/>
          <p:cNvPicPr preferRelativeResize="0"/>
          <p:nvPr/>
        </p:nvPicPr>
        <p:blipFill>
          <a:blip r:embed="rId3">
            <a:alphaModFix/>
          </a:blip>
          <a:stretch>
            <a:fillRect/>
          </a:stretch>
        </p:blipFill>
        <p:spPr>
          <a:xfrm>
            <a:off x="3619575" y="2224200"/>
            <a:ext cx="3132499" cy="24914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87" name="Shape 87"/>
        <p:cNvGrpSpPr/>
        <p:nvPr/>
      </p:nvGrpSpPr>
      <p:grpSpPr>
        <a:xfrm>
          <a:off x="0" y="0"/>
          <a:ext cx="0" cy="0"/>
          <a:chOff x="0" y="0"/>
          <a:chExt cx="0" cy="0"/>
        </a:xfrm>
      </p:grpSpPr>
      <p:sp>
        <p:nvSpPr>
          <p:cNvPr id="88" name="Shape 88"/>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Desierto de la candelaria</a:t>
            </a:r>
          </a:p>
        </p:txBody>
      </p:sp>
      <p:pic>
        <p:nvPicPr>
          <p:cNvPr id="89" name="Shape 89"/>
          <p:cNvPicPr preferRelativeResize="0"/>
          <p:nvPr/>
        </p:nvPicPr>
        <p:blipFill>
          <a:blip r:embed="rId3">
            <a:alphaModFix/>
          </a:blip>
          <a:stretch>
            <a:fillRect/>
          </a:stretch>
        </p:blipFill>
        <p:spPr>
          <a:xfrm>
            <a:off x="311702" y="1197050"/>
            <a:ext cx="4006799" cy="3525175"/>
          </a:xfrm>
          <a:prstGeom prst="rect">
            <a:avLst/>
          </a:prstGeom>
          <a:noFill/>
          <a:ln>
            <a:noFill/>
          </a:ln>
        </p:spPr>
      </p:pic>
      <p:sp>
        <p:nvSpPr>
          <p:cNvPr id="90" name="Shape 90"/>
          <p:cNvSpPr txBox="1"/>
          <p:nvPr/>
        </p:nvSpPr>
        <p:spPr>
          <a:xfrm>
            <a:off x="4552750" y="1303700"/>
            <a:ext cx="4279500" cy="1344300"/>
          </a:xfrm>
          <a:prstGeom prst="rect">
            <a:avLst/>
          </a:prstGeom>
          <a:noFill/>
          <a:ln>
            <a:noFill/>
          </a:ln>
        </p:spPr>
        <p:txBody>
          <a:bodyPr anchorCtr="0" anchor="t" bIns="91425" lIns="91425" rIns="91425" tIns="91425">
            <a:noAutofit/>
          </a:bodyPr>
          <a:lstStyle/>
          <a:p>
            <a:pPr lvl="0">
              <a:spcBef>
                <a:spcPts val="0"/>
              </a:spcBef>
              <a:buNone/>
            </a:pPr>
            <a:r>
              <a:rPr lang="es"/>
              <a:t>El desierto de la candelaria se encuentra al occidente del departamento de </a:t>
            </a:r>
            <a:r>
              <a:rPr lang="es"/>
              <a:t>Boyacá</a:t>
            </a:r>
            <a:r>
              <a:rPr lang="es"/>
              <a:t>, </a:t>
            </a:r>
            <a:r>
              <a:rPr lang="es" sz="1050">
                <a:solidFill>
                  <a:srgbClr val="252525"/>
                </a:solidFill>
              </a:rPr>
              <a:t> </a:t>
            </a:r>
            <a:r>
              <a:rPr lang="es">
                <a:solidFill>
                  <a:srgbClr val="252525"/>
                </a:solidFill>
              </a:rPr>
              <a:t>siete kilómetros del municipio de </a:t>
            </a:r>
            <a:r>
              <a:rPr lang="es">
                <a:solidFill>
                  <a:srgbClr val="0B0080"/>
                </a:solidFill>
                <a:hlinkClick r:id="rId4"/>
              </a:rPr>
              <a:t>Ráquira</a:t>
            </a:r>
            <a:r>
              <a:rPr lang="es">
                <a:solidFill>
                  <a:srgbClr val="252525"/>
                </a:solidFill>
              </a:rPr>
              <a:t> y 32 al suroeste de </a:t>
            </a:r>
            <a:r>
              <a:rPr lang="es" u="sng">
                <a:solidFill>
                  <a:srgbClr val="0B0080"/>
                </a:solidFill>
                <a:hlinkClick r:id="rId5"/>
              </a:rPr>
              <a:t>Villa de Leyva</a:t>
            </a:r>
            <a:r>
              <a:rPr lang="es"/>
              <a:t>.</a:t>
            </a:r>
          </a:p>
        </p:txBody>
      </p:sp>
      <p:sp>
        <p:nvSpPr>
          <p:cNvPr id="91" name="Shape 91"/>
          <p:cNvSpPr txBox="1"/>
          <p:nvPr/>
        </p:nvSpPr>
        <p:spPr>
          <a:xfrm>
            <a:off x="4664850" y="2496425"/>
            <a:ext cx="4544400" cy="2525700"/>
          </a:xfrm>
          <a:prstGeom prst="rect">
            <a:avLst/>
          </a:prstGeom>
          <a:noFill/>
          <a:ln>
            <a:noFill/>
          </a:ln>
        </p:spPr>
        <p:txBody>
          <a:bodyPr anchorCtr="0" anchor="t" bIns="91425" lIns="91425" rIns="91425" tIns="91425">
            <a:noAutofit/>
          </a:bodyPr>
          <a:lstStyle/>
          <a:p>
            <a:pPr lvl="0">
              <a:spcBef>
                <a:spcPts val="0"/>
              </a:spcBef>
              <a:buNone/>
            </a:pPr>
            <a:r>
              <a:rPr lang="es" sz="1500" u="sng"/>
              <a:t>Características</a:t>
            </a:r>
            <a:r>
              <a:rPr lang="es" sz="1500" u="sng"/>
              <a:t> de un desierto</a:t>
            </a:r>
          </a:p>
          <a:p>
            <a:pPr lvl="0">
              <a:spcBef>
                <a:spcPts val="0"/>
              </a:spcBef>
              <a:buNone/>
            </a:pPr>
            <a:r>
              <a:t/>
            </a:r>
            <a:endParaRPr sz="1500" u="sng"/>
          </a:p>
          <a:p>
            <a:pPr lvl="0">
              <a:spcBef>
                <a:spcPts val="0"/>
              </a:spcBef>
              <a:buNone/>
            </a:pPr>
            <a:r>
              <a:rPr lang="es"/>
              <a:t>La zona </a:t>
            </a:r>
            <a:r>
              <a:rPr lang="es"/>
              <a:t>árida</a:t>
            </a:r>
            <a:r>
              <a:rPr lang="es"/>
              <a:t>, denominada “Desierto de la candelaria”, se </a:t>
            </a:r>
            <a:r>
              <a:rPr lang="es"/>
              <a:t>caracteriza</a:t>
            </a:r>
            <a:r>
              <a:rPr lang="es"/>
              <a:t> por su clima </a:t>
            </a:r>
            <a:r>
              <a:rPr lang="es"/>
              <a:t>frío</a:t>
            </a:r>
            <a:r>
              <a:rPr lang="es"/>
              <a:t> y </a:t>
            </a:r>
            <a:r>
              <a:rPr lang="es"/>
              <a:t>subhúmedo</a:t>
            </a:r>
            <a:r>
              <a:rPr lang="es"/>
              <a:t>-seco, con variaciones de la altura sobre el nivel mar entre 2000 a 2700 metros sobre el nivel del mar. </a:t>
            </a:r>
            <a:r>
              <a:rPr lang="es"/>
              <a:t>Está</a:t>
            </a:r>
            <a:r>
              <a:rPr lang="es"/>
              <a:t> formado principalmente por lomas erosionables y valles aluviales. La humedad de la zona depende de la altura, entre mas alto mas humedad, y entre mas bajo el suelo se torna </a:t>
            </a:r>
            <a:r>
              <a:rPr lang="es"/>
              <a:t>más</a:t>
            </a:r>
            <a:r>
              <a:rPr lang="es"/>
              <a:t> seco.</a:t>
            </a: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328" name="Shape 328"/>
        <p:cNvGrpSpPr/>
        <p:nvPr/>
      </p:nvGrpSpPr>
      <p:grpSpPr>
        <a:xfrm>
          <a:off x="0" y="0"/>
          <a:ext cx="0" cy="0"/>
          <a:chOff x="0" y="0"/>
          <a:chExt cx="0" cy="0"/>
        </a:xfrm>
      </p:grpSpPr>
      <p:sp>
        <p:nvSpPr>
          <p:cNvPr id="329" name="Shape 329"/>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Su gente</a:t>
            </a:r>
          </a:p>
        </p:txBody>
      </p:sp>
      <p:sp>
        <p:nvSpPr>
          <p:cNvPr id="330" name="Shape 330"/>
          <p:cNvSpPr txBox="1"/>
          <p:nvPr/>
        </p:nvSpPr>
        <p:spPr>
          <a:xfrm>
            <a:off x="347525" y="1419925"/>
            <a:ext cx="8033100" cy="1618500"/>
          </a:xfrm>
          <a:prstGeom prst="rect">
            <a:avLst/>
          </a:prstGeom>
          <a:noFill/>
          <a:ln>
            <a:noFill/>
          </a:ln>
        </p:spPr>
        <p:txBody>
          <a:bodyPr anchorCtr="0" anchor="t" bIns="91425" lIns="91425" rIns="91425" tIns="91425">
            <a:noAutofit/>
          </a:bodyPr>
          <a:lstStyle/>
          <a:p>
            <a:pPr lvl="0">
              <a:spcBef>
                <a:spcPts val="0"/>
              </a:spcBef>
              <a:buClr>
                <a:schemeClr val="dk1"/>
              </a:buClr>
              <a:buSzPct val="61111"/>
              <a:buFont typeface="Arial"/>
              <a:buNone/>
            </a:pPr>
            <a:r>
              <a:rPr lang="es" sz="1800">
                <a:solidFill>
                  <a:srgbClr val="222222"/>
                </a:solidFill>
              </a:rPr>
              <a:t>Los llaneros son mestizos andan con sombreros y son muy machistas y les gusta en familia y son muy sociable</a:t>
            </a:r>
          </a:p>
          <a:p>
            <a:pPr lvl="0">
              <a:spcBef>
                <a:spcPts val="0"/>
              </a:spcBef>
              <a:buNone/>
            </a:pPr>
            <a:r>
              <a:rPr lang="es" sz="1800">
                <a:solidFill>
                  <a:srgbClr val="222222"/>
                </a:solidFill>
              </a:rPr>
              <a:t>La vestimenta se llama el liqui liqui y es una camisa  blanca o roja sin cuello y se usa con pantalón y alpargatas la mujeres usan vestido largo con flores</a:t>
            </a:r>
          </a:p>
          <a:p>
            <a:pPr lvl="0">
              <a:spcBef>
                <a:spcPts val="0"/>
              </a:spcBef>
              <a:buClr>
                <a:schemeClr val="dk1"/>
              </a:buClr>
              <a:buSzPct val="61111"/>
              <a:buFont typeface="Arial"/>
              <a:buNone/>
            </a:pPr>
            <a:r>
              <a:rPr lang="es" sz="1800">
                <a:solidFill>
                  <a:srgbClr val="222222"/>
                </a:solidFill>
              </a:rPr>
              <a:t>El transporte más usado es el caballo y se llama el trotón galopero y lo usan sin silla de montar.</a:t>
            </a:r>
          </a:p>
          <a:p>
            <a:pPr lvl="0">
              <a:spcBef>
                <a:spcPts val="0"/>
              </a:spcBef>
              <a:buNone/>
            </a:pPr>
            <a:r>
              <a:t/>
            </a:r>
            <a:endParaRPr/>
          </a:p>
        </p:txBody>
      </p:sp>
      <p:pic>
        <p:nvPicPr>
          <p:cNvPr id="331" name="Shape 331"/>
          <p:cNvPicPr preferRelativeResize="0"/>
          <p:nvPr/>
        </p:nvPicPr>
        <p:blipFill>
          <a:blip r:embed="rId3">
            <a:alphaModFix/>
          </a:blip>
          <a:stretch>
            <a:fillRect/>
          </a:stretch>
        </p:blipFill>
        <p:spPr>
          <a:xfrm>
            <a:off x="2934968" y="2959000"/>
            <a:ext cx="3479975" cy="224757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335" name="Shape 335"/>
        <p:cNvGrpSpPr/>
        <p:nvPr/>
      </p:nvGrpSpPr>
      <p:grpSpPr>
        <a:xfrm>
          <a:off x="0" y="0"/>
          <a:ext cx="0" cy="0"/>
          <a:chOff x="0" y="0"/>
          <a:chExt cx="0" cy="0"/>
        </a:xfrm>
      </p:grpSpPr>
      <p:sp>
        <p:nvSpPr>
          <p:cNvPr id="336" name="Shape 336"/>
          <p:cNvSpPr txBox="1"/>
          <p:nvPr>
            <p:ph type="title"/>
          </p:nvPr>
        </p:nvSpPr>
        <p:spPr>
          <a:xfrm>
            <a:off x="152825" y="47850"/>
            <a:ext cx="8520600" cy="572700"/>
          </a:xfrm>
          <a:prstGeom prst="rect">
            <a:avLst/>
          </a:prstGeom>
        </p:spPr>
        <p:txBody>
          <a:bodyPr anchorCtr="0" anchor="t" bIns="91425" lIns="91425" rIns="91425" tIns="91425">
            <a:noAutofit/>
          </a:bodyPr>
          <a:lstStyle/>
          <a:p>
            <a:pPr lvl="0">
              <a:spcBef>
                <a:spcPts val="0"/>
              </a:spcBef>
              <a:buNone/>
            </a:pPr>
            <a:r>
              <a:rPr lang="es"/>
              <a:t>Fauna</a:t>
            </a:r>
          </a:p>
        </p:txBody>
      </p:sp>
      <p:sp>
        <p:nvSpPr>
          <p:cNvPr id="337" name="Shape 337"/>
          <p:cNvSpPr txBox="1"/>
          <p:nvPr/>
        </p:nvSpPr>
        <p:spPr>
          <a:xfrm>
            <a:off x="59575" y="620550"/>
            <a:ext cx="4647000" cy="1261200"/>
          </a:xfrm>
          <a:prstGeom prst="rect">
            <a:avLst/>
          </a:prstGeom>
          <a:noFill/>
          <a:ln>
            <a:noFill/>
          </a:ln>
        </p:spPr>
        <p:txBody>
          <a:bodyPr anchorCtr="0" anchor="t" bIns="91425" lIns="91425" rIns="91425" tIns="91425">
            <a:noAutofit/>
          </a:bodyPr>
          <a:lstStyle/>
          <a:p>
            <a:pPr lvl="0">
              <a:spcBef>
                <a:spcPts val="0"/>
              </a:spcBef>
              <a:buClr>
                <a:schemeClr val="dk1"/>
              </a:buClr>
              <a:buSzPct val="61111"/>
              <a:buFont typeface="Arial"/>
              <a:buNone/>
            </a:pPr>
            <a:r>
              <a:rPr lang="es" sz="1800">
                <a:solidFill>
                  <a:srgbClr val="222222"/>
                </a:solidFill>
              </a:rPr>
              <a:t>La fauna de los Llanos es el armadillo el cual se encuentra en peligro de extinción, también se ven la cócora roja y la babilla que se encuentra en los pantanos y también hay la anaconda mas grandes del mundo y hay abundancia de aves como loros y guacamayas</a:t>
            </a:r>
          </a:p>
          <a:p>
            <a:pPr lvl="0">
              <a:spcBef>
                <a:spcPts val="0"/>
              </a:spcBef>
              <a:buNone/>
            </a:pPr>
            <a:r>
              <a:t/>
            </a:r>
            <a:endParaRPr sz="1800"/>
          </a:p>
        </p:txBody>
      </p:sp>
      <p:pic>
        <p:nvPicPr>
          <p:cNvPr id="338" name="Shape 338"/>
          <p:cNvPicPr preferRelativeResize="0"/>
          <p:nvPr/>
        </p:nvPicPr>
        <p:blipFill>
          <a:blip r:embed="rId3">
            <a:alphaModFix/>
          </a:blip>
          <a:stretch>
            <a:fillRect/>
          </a:stretch>
        </p:blipFill>
        <p:spPr>
          <a:xfrm>
            <a:off x="5358443" y="2748850"/>
            <a:ext cx="2799600" cy="2228699"/>
          </a:xfrm>
          <a:prstGeom prst="rect">
            <a:avLst/>
          </a:prstGeom>
          <a:noFill/>
          <a:ln>
            <a:noFill/>
          </a:ln>
        </p:spPr>
      </p:pic>
      <p:pic>
        <p:nvPicPr>
          <p:cNvPr id="339" name="Shape 339"/>
          <p:cNvPicPr preferRelativeResize="0"/>
          <p:nvPr/>
        </p:nvPicPr>
        <p:blipFill>
          <a:blip r:embed="rId4">
            <a:alphaModFix/>
          </a:blip>
          <a:stretch>
            <a:fillRect/>
          </a:stretch>
        </p:blipFill>
        <p:spPr>
          <a:xfrm>
            <a:off x="5358437" y="202400"/>
            <a:ext cx="2891299" cy="2228699"/>
          </a:xfrm>
          <a:prstGeom prst="rect">
            <a:avLst/>
          </a:prstGeom>
          <a:noFill/>
          <a:ln>
            <a:noFill/>
          </a:ln>
        </p:spPr>
      </p:pic>
      <p:pic>
        <p:nvPicPr>
          <p:cNvPr id="340" name="Shape 340"/>
          <p:cNvPicPr preferRelativeResize="0"/>
          <p:nvPr/>
        </p:nvPicPr>
        <p:blipFill>
          <a:blip r:embed="rId5">
            <a:alphaModFix/>
          </a:blip>
          <a:stretch>
            <a:fillRect/>
          </a:stretch>
        </p:blipFill>
        <p:spPr>
          <a:xfrm>
            <a:off x="730075" y="2831124"/>
            <a:ext cx="3428974" cy="214642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344" name="Shape 344"/>
        <p:cNvGrpSpPr/>
        <p:nvPr/>
      </p:nvGrpSpPr>
      <p:grpSpPr>
        <a:xfrm>
          <a:off x="0" y="0"/>
          <a:ext cx="0" cy="0"/>
          <a:chOff x="0" y="0"/>
          <a:chExt cx="0" cy="0"/>
        </a:xfrm>
      </p:grpSpPr>
      <p:sp>
        <p:nvSpPr>
          <p:cNvPr id="345" name="Shape 345"/>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Flora</a:t>
            </a:r>
          </a:p>
        </p:txBody>
      </p:sp>
      <p:sp>
        <p:nvSpPr>
          <p:cNvPr id="346" name="Shape 346"/>
          <p:cNvSpPr txBox="1"/>
          <p:nvPr/>
        </p:nvSpPr>
        <p:spPr>
          <a:xfrm>
            <a:off x="317750" y="1628450"/>
            <a:ext cx="8638800" cy="1281000"/>
          </a:xfrm>
          <a:prstGeom prst="rect">
            <a:avLst/>
          </a:prstGeom>
          <a:noFill/>
          <a:ln>
            <a:noFill/>
          </a:ln>
        </p:spPr>
        <p:txBody>
          <a:bodyPr anchorCtr="0" anchor="t" bIns="91425" lIns="91425" rIns="91425" tIns="91425">
            <a:noAutofit/>
          </a:bodyPr>
          <a:lstStyle/>
          <a:p>
            <a:pPr lvl="0">
              <a:spcBef>
                <a:spcPts val="0"/>
              </a:spcBef>
              <a:buClr>
                <a:schemeClr val="dk1"/>
              </a:buClr>
              <a:buSzPct val="61111"/>
              <a:buFont typeface="Arial"/>
              <a:buNone/>
            </a:pPr>
            <a:r>
              <a:rPr lang="es" sz="1800">
                <a:solidFill>
                  <a:srgbClr val="222222"/>
                </a:solidFill>
              </a:rPr>
              <a:t>La flora de los Llanos es la famosa orquídea Colombiana y variedades de pastos y ceibas</a:t>
            </a:r>
          </a:p>
          <a:p>
            <a:pPr lvl="0">
              <a:spcBef>
                <a:spcPts val="0"/>
              </a:spcBef>
              <a:buNone/>
            </a:pPr>
            <a:r>
              <a:t/>
            </a:r>
            <a:endParaRPr/>
          </a:p>
        </p:txBody>
      </p:sp>
      <p:pic>
        <p:nvPicPr>
          <p:cNvPr id="347" name="Shape 347"/>
          <p:cNvPicPr preferRelativeResize="0"/>
          <p:nvPr/>
        </p:nvPicPr>
        <p:blipFill>
          <a:blip r:embed="rId3">
            <a:alphaModFix/>
          </a:blip>
          <a:stretch>
            <a:fillRect/>
          </a:stretch>
        </p:blipFill>
        <p:spPr>
          <a:xfrm>
            <a:off x="498801" y="2697400"/>
            <a:ext cx="3135375" cy="2293249"/>
          </a:xfrm>
          <a:prstGeom prst="rect">
            <a:avLst/>
          </a:prstGeom>
          <a:noFill/>
          <a:ln>
            <a:noFill/>
          </a:ln>
        </p:spPr>
      </p:pic>
      <p:pic>
        <p:nvPicPr>
          <p:cNvPr id="348" name="Shape 348"/>
          <p:cNvPicPr preferRelativeResize="0"/>
          <p:nvPr/>
        </p:nvPicPr>
        <p:blipFill>
          <a:blip r:embed="rId4">
            <a:alphaModFix/>
          </a:blip>
          <a:stretch>
            <a:fillRect/>
          </a:stretch>
        </p:blipFill>
        <p:spPr>
          <a:xfrm>
            <a:off x="3838400" y="2323500"/>
            <a:ext cx="4843199" cy="25877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352" name="Shape 352"/>
        <p:cNvGrpSpPr/>
        <p:nvPr/>
      </p:nvGrpSpPr>
      <p:grpSpPr>
        <a:xfrm>
          <a:off x="0" y="0"/>
          <a:ext cx="0" cy="0"/>
          <a:chOff x="0" y="0"/>
          <a:chExt cx="0" cy="0"/>
        </a:xfrm>
      </p:grpSpPr>
      <p:sp>
        <p:nvSpPr>
          <p:cNvPr id="353" name="Shape 353"/>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Musica y gastronomia</a:t>
            </a:r>
          </a:p>
        </p:txBody>
      </p:sp>
      <p:sp>
        <p:nvSpPr>
          <p:cNvPr id="354" name="Shape 354"/>
          <p:cNvSpPr txBox="1"/>
          <p:nvPr/>
        </p:nvSpPr>
        <p:spPr>
          <a:xfrm>
            <a:off x="248250" y="1211375"/>
            <a:ext cx="8420100" cy="1439700"/>
          </a:xfrm>
          <a:prstGeom prst="rect">
            <a:avLst/>
          </a:prstGeom>
          <a:noFill/>
          <a:ln>
            <a:noFill/>
          </a:ln>
        </p:spPr>
        <p:txBody>
          <a:bodyPr anchorCtr="0" anchor="t" bIns="91425" lIns="91425" rIns="91425" tIns="91425">
            <a:noAutofit/>
          </a:bodyPr>
          <a:lstStyle/>
          <a:p>
            <a:pPr lvl="0">
              <a:spcBef>
                <a:spcPts val="0"/>
              </a:spcBef>
              <a:buClr>
                <a:schemeClr val="dk1"/>
              </a:buClr>
              <a:buSzPct val="110000"/>
              <a:buFont typeface="Arial"/>
              <a:buNone/>
            </a:pPr>
            <a:r>
              <a:rPr b="1" lang="es" sz="1000">
                <a:solidFill>
                  <a:srgbClr val="222222"/>
                </a:solidFill>
              </a:rPr>
              <a:t>La música típica es el joropo y se toca con el arpa que tiene 37 cuerdas y el tiple que es una mini guitarra de 12 cuerdas y maracas y se baila con un zapateo</a:t>
            </a:r>
          </a:p>
          <a:p>
            <a:pPr lvl="0">
              <a:spcBef>
                <a:spcPts val="0"/>
              </a:spcBef>
              <a:buNone/>
            </a:pPr>
            <a:r>
              <a:t/>
            </a:r>
            <a:endParaRPr b="1"/>
          </a:p>
          <a:p>
            <a:pPr lvl="0">
              <a:spcBef>
                <a:spcPts val="0"/>
              </a:spcBef>
              <a:buNone/>
            </a:pPr>
            <a:r>
              <a:rPr b="1" lang="es" sz="1000">
                <a:solidFill>
                  <a:srgbClr val="222222"/>
                </a:solidFill>
              </a:rPr>
              <a:t>La gastronomía típica es la ternera a la llanera y se prepara en unos trinches y en el centro ponen una hoguera y se asa en el centro y se acompaña con yuca, otro plato el pabellón criollo, y la hayaca ( tamal )</a:t>
            </a:r>
          </a:p>
        </p:txBody>
      </p:sp>
      <p:pic>
        <p:nvPicPr>
          <p:cNvPr id="355" name="Shape 355"/>
          <p:cNvPicPr preferRelativeResize="0"/>
          <p:nvPr/>
        </p:nvPicPr>
        <p:blipFill>
          <a:blip r:embed="rId3">
            <a:alphaModFix/>
          </a:blip>
          <a:stretch>
            <a:fillRect/>
          </a:stretch>
        </p:blipFill>
        <p:spPr>
          <a:xfrm>
            <a:off x="407100" y="2442520"/>
            <a:ext cx="3192849" cy="2388225"/>
          </a:xfrm>
          <a:prstGeom prst="rect">
            <a:avLst/>
          </a:prstGeom>
          <a:noFill/>
          <a:ln>
            <a:noFill/>
          </a:ln>
        </p:spPr>
      </p:pic>
      <p:pic>
        <p:nvPicPr>
          <p:cNvPr id="356" name="Shape 356"/>
          <p:cNvPicPr preferRelativeResize="0"/>
          <p:nvPr/>
        </p:nvPicPr>
        <p:blipFill>
          <a:blip r:embed="rId4">
            <a:alphaModFix/>
          </a:blip>
          <a:stretch>
            <a:fillRect/>
          </a:stretch>
        </p:blipFill>
        <p:spPr>
          <a:xfrm>
            <a:off x="4567575" y="2442525"/>
            <a:ext cx="3656875" cy="2388224"/>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360" name="Shape 360"/>
        <p:cNvGrpSpPr/>
        <p:nvPr/>
      </p:nvGrpSpPr>
      <p:grpSpPr>
        <a:xfrm>
          <a:off x="0" y="0"/>
          <a:ext cx="0" cy="0"/>
          <a:chOff x="0" y="0"/>
          <a:chExt cx="0" cy="0"/>
        </a:xfrm>
      </p:grpSpPr>
      <p:sp>
        <p:nvSpPr>
          <p:cNvPr id="361" name="Shape 361"/>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Fiestas</a:t>
            </a:r>
          </a:p>
        </p:txBody>
      </p:sp>
      <p:sp>
        <p:nvSpPr>
          <p:cNvPr id="362" name="Shape 362"/>
          <p:cNvSpPr txBox="1"/>
          <p:nvPr/>
        </p:nvSpPr>
        <p:spPr>
          <a:xfrm>
            <a:off x="360825" y="1017725"/>
            <a:ext cx="8013300" cy="1956000"/>
          </a:xfrm>
          <a:prstGeom prst="rect">
            <a:avLst/>
          </a:prstGeom>
          <a:noFill/>
          <a:ln>
            <a:noFill/>
          </a:ln>
        </p:spPr>
        <p:txBody>
          <a:bodyPr anchorCtr="0" anchor="t" bIns="91425" lIns="91425" rIns="91425" tIns="91425">
            <a:noAutofit/>
          </a:bodyPr>
          <a:lstStyle/>
          <a:p>
            <a:pPr lvl="0">
              <a:spcBef>
                <a:spcPts val="0"/>
              </a:spcBef>
              <a:buClr>
                <a:schemeClr val="dk1"/>
              </a:buClr>
              <a:buFont typeface="Arial"/>
              <a:buNone/>
            </a:pPr>
            <a:r>
              <a:t/>
            </a:r>
            <a:endParaRPr/>
          </a:p>
          <a:p>
            <a:pPr lvl="0">
              <a:spcBef>
                <a:spcPts val="0"/>
              </a:spcBef>
              <a:buClr>
                <a:schemeClr val="dk1"/>
              </a:buClr>
              <a:buSzPct val="61111"/>
              <a:buFont typeface="Arial"/>
              <a:buNone/>
            </a:pPr>
            <a:r>
              <a:rPr lang="es" sz="1800">
                <a:solidFill>
                  <a:srgbClr val="222222"/>
                </a:solidFill>
              </a:rPr>
              <a:t>El festival de cuadrillas en San Martín es el festival más viejo de Colombia para representar la conquista de América , el festival nació  de la canción y el torneo internacional nacional del joropo, y la feria de el verano que consta en actividades en actividades acuáticas y comida típica</a:t>
            </a:r>
          </a:p>
          <a:p>
            <a:pPr lvl="0">
              <a:spcBef>
                <a:spcPts val="0"/>
              </a:spcBef>
              <a:buNone/>
            </a:pPr>
            <a:r>
              <a:t/>
            </a:r>
            <a:endParaRPr/>
          </a:p>
        </p:txBody>
      </p:sp>
      <p:pic>
        <p:nvPicPr>
          <p:cNvPr id="363" name="Shape 363"/>
          <p:cNvPicPr preferRelativeResize="0"/>
          <p:nvPr/>
        </p:nvPicPr>
        <p:blipFill>
          <a:blip r:embed="rId3">
            <a:alphaModFix/>
          </a:blip>
          <a:stretch>
            <a:fillRect/>
          </a:stretch>
        </p:blipFill>
        <p:spPr>
          <a:xfrm>
            <a:off x="360820" y="2750495"/>
            <a:ext cx="3066675" cy="2018349"/>
          </a:xfrm>
          <a:prstGeom prst="rect">
            <a:avLst/>
          </a:prstGeom>
          <a:noFill/>
          <a:ln>
            <a:noFill/>
          </a:ln>
        </p:spPr>
      </p:pic>
      <p:pic>
        <p:nvPicPr>
          <p:cNvPr id="364" name="Shape 364"/>
          <p:cNvPicPr preferRelativeResize="0"/>
          <p:nvPr/>
        </p:nvPicPr>
        <p:blipFill>
          <a:blip r:embed="rId4">
            <a:alphaModFix/>
          </a:blip>
          <a:stretch>
            <a:fillRect/>
          </a:stretch>
        </p:blipFill>
        <p:spPr>
          <a:xfrm>
            <a:off x="4398800" y="2690952"/>
            <a:ext cx="3226525" cy="21374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368" name="Shape 368"/>
        <p:cNvGrpSpPr/>
        <p:nvPr/>
      </p:nvGrpSpPr>
      <p:grpSpPr>
        <a:xfrm>
          <a:off x="0" y="0"/>
          <a:ext cx="0" cy="0"/>
          <a:chOff x="0" y="0"/>
          <a:chExt cx="0" cy="0"/>
        </a:xfrm>
      </p:grpSpPr>
      <p:sp>
        <p:nvSpPr>
          <p:cNvPr id="369" name="Shape 369"/>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Economía</a:t>
            </a:r>
          </a:p>
        </p:txBody>
      </p:sp>
      <p:sp>
        <p:nvSpPr>
          <p:cNvPr id="370" name="Shape 370"/>
          <p:cNvSpPr txBox="1"/>
          <p:nvPr/>
        </p:nvSpPr>
        <p:spPr>
          <a:xfrm>
            <a:off x="302250" y="1122050"/>
            <a:ext cx="8539500" cy="1519200"/>
          </a:xfrm>
          <a:prstGeom prst="rect">
            <a:avLst/>
          </a:prstGeom>
          <a:noFill/>
          <a:ln>
            <a:noFill/>
          </a:ln>
        </p:spPr>
        <p:txBody>
          <a:bodyPr anchorCtr="0" anchor="t" bIns="91425" lIns="91425" rIns="91425" tIns="91425">
            <a:noAutofit/>
          </a:bodyPr>
          <a:lstStyle/>
          <a:p>
            <a:pPr lvl="0">
              <a:spcBef>
                <a:spcPts val="0"/>
              </a:spcBef>
              <a:buClr>
                <a:schemeClr val="dk1"/>
              </a:buClr>
              <a:buSzPct val="61111"/>
              <a:buFont typeface="Arial"/>
              <a:buNone/>
            </a:pPr>
            <a:r>
              <a:rPr lang="es" sz="1800">
                <a:solidFill>
                  <a:srgbClr val="222222"/>
                </a:solidFill>
              </a:rPr>
              <a:t>La economía de los Llanos se basa principalmente en la ganadería y extracción de petróleo y después se ven la agricultura el cultivo de arroz y la extracción del aceite de palma</a:t>
            </a:r>
          </a:p>
          <a:p>
            <a:pPr lvl="0">
              <a:spcBef>
                <a:spcPts val="0"/>
              </a:spcBef>
              <a:buNone/>
            </a:pPr>
            <a:r>
              <a:t/>
            </a:r>
            <a:endParaRPr/>
          </a:p>
        </p:txBody>
      </p:sp>
      <p:pic>
        <p:nvPicPr>
          <p:cNvPr id="371" name="Shape 371"/>
          <p:cNvPicPr preferRelativeResize="0"/>
          <p:nvPr/>
        </p:nvPicPr>
        <p:blipFill>
          <a:blip r:embed="rId3">
            <a:alphaModFix/>
          </a:blip>
          <a:stretch>
            <a:fillRect/>
          </a:stretch>
        </p:blipFill>
        <p:spPr>
          <a:xfrm>
            <a:off x="4756249" y="2414949"/>
            <a:ext cx="3880924" cy="2671199"/>
          </a:xfrm>
          <a:prstGeom prst="rect">
            <a:avLst/>
          </a:prstGeom>
          <a:noFill/>
          <a:ln>
            <a:noFill/>
          </a:ln>
        </p:spPr>
      </p:pic>
      <p:pic>
        <p:nvPicPr>
          <p:cNvPr id="372" name="Shape 372"/>
          <p:cNvPicPr preferRelativeResize="0"/>
          <p:nvPr/>
        </p:nvPicPr>
        <p:blipFill>
          <a:blip r:embed="rId4">
            <a:alphaModFix/>
          </a:blip>
          <a:stretch>
            <a:fillRect/>
          </a:stretch>
        </p:blipFill>
        <p:spPr>
          <a:xfrm>
            <a:off x="377325" y="2307071"/>
            <a:ext cx="3880925" cy="2657703"/>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80000"/>
        </a:solidFill>
      </p:bgPr>
    </p:bg>
    <p:spTree>
      <p:nvGrpSpPr>
        <p:cNvPr id="376" name="Shape 376"/>
        <p:cNvGrpSpPr/>
        <p:nvPr/>
      </p:nvGrpSpPr>
      <p:grpSpPr>
        <a:xfrm>
          <a:off x="0" y="0"/>
          <a:ext cx="0" cy="0"/>
          <a:chOff x="0" y="0"/>
          <a:chExt cx="0" cy="0"/>
        </a:xfrm>
      </p:grpSpPr>
      <p:sp>
        <p:nvSpPr>
          <p:cNvPr id="377" name="Shape 377"/>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                                  Bibliografía</a:t>
            </a:r>
          </a:p>
        </p:txBody>
      </p:sp>
      <p:sp>
        <p:nvSpPr>
          <p:cNvPr id="378" name="Shape 378"/>
          <p:cNvSpPr txBox="1"/>
          <p:nvPr/>
        </p:nvSpPr>
        <p:spPr>
          <a:xfrm>
            <a:off x="333550" y="1541250"/>
            <a:ext cx="8520600" cy="3335700"/>
          </a:xfrm>
          <a:prstGeom prst="rect">
            <a:avLst/>
          </a:prstGeom>
          <a:noFill/>
          <a:ln>
            <a:noFill/>
          </a:ln>
        </p:spPr>
        <p:txBody>
          <a:bodyPr anchorCtr="0" anchor="t" bIns="91425" lIns="91425" rIns="91425" tIns="91425">
            <a:noAutofit/>
          </a:bodyPr>
          <a:lstStyle/>
          <a:p>
            <a:pPr lvl="0" rtl="0">
              <a:spcBef>
                <a:spcPts val="0"/>
              </a:spcBef>
              <a:buNone/>
            </a:pPr>
            <a:r>
              <a:rPr lang="es" sz="1200" u="sng">
                <a:solidFill>
                  <a:schemeClr val="hlink"/>
                </a:solidFill>
                <a:hlinkClick r:id="rId3"/>
              </a:rPr>
              <a:t>https://multimediaprodution.wordpress.com/2011/05/14/fauna-de-la-guajira/</a:t>
            </a:r>
          </a:p>
          <a:p>
            <a:pPr lvl="0" rtl="0">
              <a:spcBef>
                <a:spcPts val="0"/>
              </a:spcBef>
              <a:buNone/>
            </a:pPr>
            <a:r>
              <a:rPr lang="es" sz="1200" u="sng">
                <a:solidFill>
                  <a:schemeClr val="hlink"/>
                </a:solidFill>
                <a:hlinkClick r:id="rId4"/>
              </a:rPr>
              <a:t>http://www.sogeocol.edu.co/documentos/084_zon_arid_de_col.pdf</a:t>
            </a:r>
          </a:p>
          <a:p>
            <a:pPr lvl="0" rtl="0">
              <a:spcBef>
                <a:spcPts val="0"/>
              </a:spcBef>
              <a:buNone/>
            </a:pPr>
            <a:r>
              <a:rPr lang="es" sz="1200" u="sng">
                <a:solidFill>
                  <a:schemeClr val="hlink"/>
                </a:solidFill>
                <a:hlinkClick r:id="rId5"/>
              </a:rPr>
              <a:t>https://es.wikipedia.org/wiki/Desierto_de_La_Guajira</a:t>
            </a:r>
          </a:p>
          <a:p>
            <a:pPr lvl="0" rtl="0">
              <a:spcBef>
                <a:spcPts val="0"/>
              </a:spcBef>
              <a:buNone/>
            </a:pPr>
            <a:r>
              <a:rPr lang="es" sz="1200" u="sng">
                <a:solidFill>
                  <a:schemeClr val="hlink"/>
                </a:solidFill>
                <a:hlinkClick r:id="rId6"/>
              </a:rPr>
              <a:t>http://ingrismp.blogspot.com.co/2008/11/gastronoma-de-la-guajira.html</a:t>
            </a:r>
          </a:p>
          <a:p>
            <a:pPr lvl="0" rtl="0">
              <a:spcBef>
                <a:spcPts val="0"/>
              </a:spcBef>
              <a:buNone/>
            </a:pPr>
            <a:r>
              <a:rPr lang="es">
                <a:solidFill>
                  <a:schemeClr val="dk1"/>
                </a:solidFill>
              </a:rPr>
              <a:t>https://www.google.com.co/webhp?sourceid=chrome-instant&amp;ion=1&amp;espv=2&amp;ie=UTF-8#</a:t>
            </a:r>
          </a:p>
        </p:txBody>
      </p:sp>
      <p:sp>
        <p:nvSpPr>
          <p:cNvPr id="379" name="Shape 379"/>
          <p:cNvSpPr txBox="1"/>
          <p:nvPr/>
        </p:nvSpPr>
        <p:spPr>
          <a:xfrm>
            <a:off x="333550" y="1137700"/>
            <a:ext cx="7065300" cy="3000000"/>
          </a:xfrm>
          <a:prstGeom prst="rect">
            <a:avLst/>
          </a:prstGeom>
          <a:noFill/>
          <a:ln>
            <a:noFill/>
          </a:ln>
        </p:spPr>
        <p:txBody>
          <a:bodyPr anchorCtr="0" anchor="ctr" bIns="91425" lIns="91425" rIns="91425" tIns="91425">
            <a:noAutofit/>
          </a:bodyPr>
          <a:lstStyle/>
          <a:p>
            <a:pPr lvl="0" rtl="0">
              <a:spcBef>
                <a:spcPts val="0"/>
              </a:spcBef>
              <a:buNone/>
            </a:pPr>
            <a:r>
              <a:rPr lang="es"/>
              <a:t>http://latatacoaespinosa.blogspot.com.co/2012/06/fauna-y-flora.html</a:t>
            </a:r>
          </a:p>
        </p:txBody>
      </p:sp>
      <p:sp>
        <p:nvSpPr>
          <p:cNvPr id="380" name="Shape 380"/>
          <p:cNvSpPr/>
          <p:nvPr/>
        </p:nvSpPr>
        <p:spPr>
          <a:xfrm>
            <a:off x="188649" y="3018575"/>
            <a:ext cx="6315300" cy="2124900"/>
          </a:xfrm>
          <a:prstGeom prst="rect">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381" name="Shape 381"/>
          <p:cNvSpPr txBox="1"/>
          <p:nvPr/>
        </p:nvSpPr>
        <p:spPr>
          <a:xfrm>
            <a:off x="1648300" y="3048375"/>
            <a:ext cx="3832800" cy="347400"/>
          </a:xfrm>
          <a:prstGeom prst="rect">
            <a:avLst/>
          </a:prstGeom>
          <a:noFill/>
          <a:ln>
            <a:noFill/>
          </a:ln>
        </p:spPr>
        <p:txBody>
          <a:bodyPr anchorCtr="0" anchor="t" bIns="91425" lIns="91425" rIns="91425" tIns="91425">
            <a:noAutofit/>
          </a:bodyPr>
          <a:lstStyle/>
          <a:p>
            <a:pPr lvl="0">
              <a:spcBef>
                <a:spcPts val="0"/>
              </a:spcBef>
              <a:buNone/>
            </a:pPr>
            <a:r>
              <a:rPr lang="es" u="sng"/>
              <a:t>Bibliografía</a:t>
            </a:r>
            <a:r>
              <a:rPr lang="es" u="sng"/>
              <a:t> desierto de la candelaria</a:t>
            </a:r>
          </a:p>
        </p:txBody>
      </p:sp>
      <p:sp>
        <p:nvSpPr>
          <p:cNvPr id="382" name="Shape 382"/>
          <p:cNvSpPr txBox="1"/>
          <p:nvPr/>
        </p:nvSpPr>
        <p:spPr>
          <a:xfrm>
            <a:off x="297875" y="3604425"/>
            <a:ext cx="5441400" cy="1539000"/>
          </a:xfrm>
          <a:prstGeom prst="rect">
            <a:avLst/>
          </a:prstGeom>
          <a:noFill/>
          <a:ln>
            <a:noFill/>
          </a:ln>
        </p:spPr>
        <p:txBody>
          <a:bodyPr anchorCtr="0" anchor="t" bIns="91425" lIns="91425" rIns="91425" tIns="91425">
            <a:noAutofit/>
          </a:bodyPr>
          <a:lstStyle/>
          <a:p>
            <a:pPr indent="-228600" lvl="0" marL="457200" rtl="0">
              <a:spcBef>
                <a:spcPts val="0"/>
              </a:spcBef>
              <a:buChar char="-"/>
            </a:pPr>
            <a:r>
              <a:rPr lang="es" u="sng">
                <a:solidFill>
                  <a:schemeClr val="hlink"/>
                </a:solidFill>
                <a:hlinkClick r:id="rId7"/>
              </a:rPr>
              <a:t>http://platostipicosdeboyaca.blogspot.com.co</a:t>
            </a:r>
          </a:p>
          <a:p>
            <a:pPr indent="-228600" lvl="0" marL="457200" rtl="0">
              <a:spcBef>
                <a:spcPts val="0"/>
              </a:spcBef>
              <a:buChar char="-"/>
            </a:pPr>
            <a:r>
              <a:rPr lang="es" u="sng">
                <a:solidFill>
                  <a:schemeClr val="hlink"/>
                </a:solidFill>
                <a:hlinkClick r:id="rId8"/>
              </a:rPr>
              <a:t>http://www.viajaporcolombia.com/ferias-y-fiestas/boyaca/</a:t>
            </a:r>
          </a:p>
          <a:p>
            <a:pPr indent="-228600" lvl="0" marL="457200" rtl="0">
              <a:spcBef>
                <a:spcPts val="0"/>
              </a:spcBef>
              <a:buChar char="-"/>
            </a:pPr>
            <a:r>
              <a:rPr lang="es" u="sng">
                <a:solidFill>
                  <a:schemeClr val="hlink"/>
                </a:solidFill>
                <a:hlinkClick r:id="rId9"/>
              </a:rPr>
              <a:t>http://sindymartinezlostelematicos.blogspot.com.co</a:t>
            </a:r>
          </a:p>
          <a:p>
            <a:pPr indent="-228600" lvl="0" marL="457200" rtl="0">
              <a:spcBef>
                <a:spcPts val="0"/>
              </a:spcBef>
              <a:buChar char="-"/>
            </a:pPr>
            <a:r>
              <a:rPr lang="es" u="sng">
                <a:solidFill>
                  <a:schemeClr val="hlink"/>
                </a:solidFill>
                <a:hlinkClick r:id="rId10"/>
              </a:rPr>
              <a:t>http://herenciamia.org/ricaurte/items/show/10</a:t>
            </a:r>
          </a:p>
          <a:p>
            <a:pPr indent="-228600" lvl="0" marL="457200" rtl="0">
              <a:spcBef>
                <a:spcPts val="0"/>
              </a:spcBef>
              <a:buChar char="-"/>
            </a:pPr>
            <a:r>
              <a:rPr lang="es" u="sng">
                <a:solidFill>
                  <a:schemeClr val="hlink"/>
                </a:solidFill>
                <a:hlinkClick r:id="rId11"/>
              </a:rPr>
              <a:t>http://www.ucrostravel.com/monasteriodelacandelaria.php</a:t>
            </a:r>
          </a:p>
          <a:p>
            <a:pPr indent="-228600" lvl="0" marL="457200" rtl="0">
              <a:spcBef>
                <a:spcPts val="0"/>
              </a:spcBef>
              <a:buChar char="-"/>
            </a:pPr>
            <a:r>
              <a:rPr lang="es" u="sng">
                <a:solidFill>
                  <a:schemeClr val="hlink"/>
                </a:solidFill>
                <a:hlinkClick r:id="rId12"/>
              </a:rPr>
              <a:t>http://trarajesdeboyac.blogspot.com.co</a:t>
            </a:r>
          </a:p>
          <a:p>
            <a:pPr lvl="0" rtl="0">
              <a:spcBef>
                <a:spcPts val="0"/>
              </a:spcBef>
              <a:buNone/>
            </a:pPr>
            <a:r>
              <a:t/>
            </a:r>
            <a:endParaRPr/>
          </a:p>
          <a:p>
            <a:pPr lvl="0" rtl="0">
              <a:spcBef>
                <a:spcPts val="0"/>
              </a:spcBef>
              <a:buNone/>
            </a:pPr>
            <a:r>
              <a:t/>
            </a:r>
            <a:endParaRPr/>
          </a:p>
          <a:p>
            <a:pPr lvl="0" rtl="0">
              <a:spcBef>
                <a:spcPts val="0"/>
              </a:spcBef>
              <a:buNone/>
            </a:pPr>
            <a:r>
              <a:t/>
            </a:r>
            <a:endParaRPr/>
          </a:p>
          <a:p>
            <a:pPr lvl="0">
              <a:spcBef>
                <a:spcPts val="0"/>
              </a:spcBef>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95" name="Shape 95"/>
        <p:cNvGrpSpPr/>
        <p:nvPr/>
      </p:nvGrpSpPr>
      <p:grpSpPr>
        <a:xfrm>
          <a:off x="0" y="0"/>
          <a:ext cx="0" cy="0"/>
          <a:chOff x="0" y="0"/>
          <a:chExt cx="0" cy="0"/>
        </a:xfrm>
      </p:grpSpPr>
      <p:sp>
        <p:nvSpPr>
          <p:cNvPr id="96" name="Shape 96"/>
          <p:cNvSpPr txBox="1"/>
          <p:nvPr>
            <p:ph type="title"/>
          </p:nvPr>
        </p:nvSpPr>
        <p:spPr>
          <a:xfrm>
            <a:off x="204750" y="61800"/>
            <a:ext cx="8520600" cy="572700"/>
          </a:xfrm>
          <a:prstGeom prst="rect">
            <a:avLst/>
          </a:prstGeom>
        </p:spPr>
        <p:txBody>
          <a:bodyPr anchorCtr="0" anchor="t" bIns="91425" lIns="91425" rIns="91425" tIns="91425">
            <a:noAutofit/>
          </a:bodyPr>
          <a:lstStyle/>
          <a:p>
            <a:pPr lvl="0">
              <a:spcBef>
                <a:spcPts val="0"/>
              </a:spcBef>
              <a:buNone/>
            </a:pPr>
            <a:r>
              <a:rPr lang="es" u="sng"/>
              <a:t>Flora </a:t>
            </a:r>
          </a:p>
        </p:txBody>
      </p:sp>
      <p:sp>
        <p:nvSpPr>
          <p:cNvPr id="97" name="Shape 97"/>
          <p:cNvSpPr txBox="1"/>
          <p:nvPr/>
        </p:nvSpPr>
        <p:spPr>
          <a:xfrm>
            <a:off x="324575" y="2147000"/>
            <a:ext cx="8609100" cy="2495400"/>
          </a:xfrm>
          <a:prstGeom prst="rect">
            <a:avLst/>
          </a:prstGeom>
          <a:noFill/>
          <a:ln>
            <a:noFill/>
          </a:ln>
        </p:spPr>
        <p:txBody>
          <a:bodyPr anchorCtr="0" anchor="t" bIns="91425" lIns="91425" rIns="91425" tIns="91425">
            <a:noAutofit/>
          </a:bodyPr>
          <a:lstStyle/>
          <a:p>
            <a:pPr lvl="0">
              <a:spcBef>
                <a:spcPts val="0"/>
              </a:spcBef>
              <a:buNone/>
            </a:pPr>
            <a:r>
              <a:rPr lang="es" sz="1200"/>
              <a:t>Vegetación andina subxerofitica, (o de clima seco), con presencia de matorrales espinosos y herbazales compuesto principalmente por: Caesalpinia spinosa, Acacia farnesiana, Dodonea viscosa, Stevia lucida, Desmanthus depressus, Andropogon bicornis, Melinis minutiflora, Paspalum virgatum, Lantana .</a:t>
            </a:r>
          </a:p>
          <a:p>
            <a:pPr lvl="0">
              <a:spcBef>
                <a:spcPts val="0"/>
              </a:spcBef>
              <a:buNone/>
            </a:pPr>
            <a:r>
              <a:t/>
            </a:r>
            <a:endParaRPr sz="1200">
              <a:solidFill>
                <a:srgbClr val="666666"/>
              </a:solidFill>
            </a:endParaRPr>
          </a:p>
          <a:p>
            <a:pPr lvl="0">
              <a:spcBef>
                <a:spcPts val="0"/>
              </a:spcBef>
              <a:buNone/>
            </a:pPr>
            <a:r>
              <a:t/>
            </a:r>
            <a:endParaRPr sz="1200">
              <a:solidFill>
                <a:srgbClr val="666666"/>
              </a:solidFill>
            </a:endParaRPr>
          </a:p>
          <a:p>
            <a:pPr lvl="0">
              <a:spcBef>
                <a:spcPts val="0"/>
              </a:spcBef>
              <a:buNone/>
            </a:pPr>
            <a:r>
              <a:t/>
            </a:r>
            <a:endParaRPr sz="1200">
              <a:solidFill>
                <a:srgbClr val="666666"/>
              </a:solidFill>
            </a:endParaRPr>
          </a:p>
          <a:p>
            <a:pPr lvl="0">
              <a:spcBef>
                <a:spcPts val="0"/>
              </a:spcBef>
              <a:buNone/>
            </a:pPr>
            <a:r>
              <a:t/>
            </a:r>
            <a:endParaRPr sz="1200">
              <a:solidFill>
                <a:srgbClr val="666666"/>
              </a:solidFill>
            </a:endParaRPr>
          </a:p>
          <a:p>
            <a:pPr lvl="0">
              <a:spcBef>
                <a:spcPts val="0"/>
              </a:spcBef>
              <a:buNone/>
            </a:pPr>
            <a:r>
              <a:t/>
            </a:r>
            <a:endParaRPr sz="1200">
              <a:solidFill>
                <a:srgbClr val="666666"/>
              </a:solidFill>
            </a:endParaRPr>
          </a:p>
          <a:p>
            <a:pPr lvl="0">
              <a:spcBef>
                <a:spcPts val="0"/>
              </a:spcBef>
              <a:buNone/>
            </a:pPr>
            <a:r>
              <a:t/>
            </a:r>
            <a:endParaRPr sz="1200">
              <a:solidFill>
                <a:srgbClr val="666666"/>
              </a:solidFill>
            </a:endParaRPr>
          </a:p>
          <a:p>
            <a:pPr lvl="0">
              <a:spcBef>
                <a:spcPts val="0"/>
              </a:spcBef>
              <a:buNone/>
            </a:pPr>
            <a:r>
              <a:t/>
            </a:r>
            <a:endParaRPr sz="1200">
              <a:solidFill>
                <a:srgbClr val="666666"/>
              </a:solidFill>
            </a:endParaRPr>
          </a:p>
          <a:p>
            <a:pPr lvl="0">
              <a:spcBef>
                <a:spcPts val="0"/>
              </a:spcBef>
              <a:buNone/>
            </a:pPr>
            <a:r>
              <a:t/>
            </a:r>
            <a:endParaRPr sz="1200">
              <a:solidFill>
                <a:srgbClr val="666666"/>
              </a:solidFill>
            </a:endParaRPr>
          </a:p>
          <a:p>
            <a:pPr lvl="0">
              <a:spcBef>
                <a:spcPts val="0"/>
              </a:spcBef>
              <a:buNone/>
            </a:pPr>
            <a:r>
              <a:t/>
            </a:r>
            <a:endParaRPr sz="1200">
              <a:solidFill>
                <a:srgbClr val="666666"/>
              </a:solidFill>
            </a:endParaRPr>
          </a:p>
          <a:p>
            <a:pPr lvl="0">
              <a:spcBef>
                <a:spcPts val="0"/>
              </a:spcBef>
              <a:buNone/>
            </a:pPr>
            <a:r>
              <a:t/>
            </a:r>
            <a:endParaRPr sz="1200">
              <a:solidFill>
                <a:srgbClr val="666666"/>
              </a:solidFill>
            </a:endParaRPr>
          </a:p>
        </p:txBody>
      </p:sp>
      <p:sp>
        <p:nvSpPr>
          <p:cNvPr id="98" name="Shape 98"/>
          <p:cNvSpPr txBox="1"/>
          <p:nvPr/>
        </p:nvSpPr>
        <p:spPr>
          <a:xfrm>
            <a:off x="101400" y="737425"/>
            <a:ext cx="7595400" cy="1530300"/>
          </a:xfrm>
          <a:prstGeom prst="rect">
            <a:avLst/>
          </a:prstGeom>
          <a:noFill/>
          <a:ln>
            <a:noFill/>
          </a:ln>
        </p:spPr>
        <p:txBody>
          <a:bodyPr anchorCtr="0" anchor="t" bIns="91425" lIns="91425" rIns="91425" tIns="91425">
            <a:noAutofit/>
          </a:bodyPr>
          <a:lstStyle/>
          <a:p>
            <a:pPr lvl="0">
              <a:spcBef>
                <a:spcPts val="0"/>
              </a:spcBef>
              <a:buNone/>
            </a:pPr>
            <a:r>
              <a:rPr lang="es"/>
              <a:t>Debido que el desierto de la candelaria </a:t>
            </a:r>
            <a:r>
              <a:rPr lang="es"/>
              <a:t>está</a:t>
            </a:r>
            <a:r>
              <a:rPr lang="es"/>
              <a:t> situado en distintas alturas sobre el nivel del mar, (entre 2000 y 2700 msnm), es sede de una enorme </a:t>
            </a:r>
            <a:r>
              <a:rPr lang="es"/>
              <a:t>variedad</a:t>
            </a:r>
            <a:r>
              <a:rPr lang="es"/>
              <a:t> de flora y fauna, tanto de alta y semi-alta montaña. </a:t>
            </a:r>
          </a:p>
          <a:p>
            <a:pPr lvl="0">
              <a:spcBef>
                <a:spcPts val="0"/>
              </a:spcBef>
              <a:buNone/>
            </a:pPr>
            <a:r>
              <a:t/>
            </a:r>
            <a:endParaRPr/>
          </a:p>
          <a:p>
            <a:pPr lvl="0">
              <a:spcBef>
                <a:spcPts val="0"/>
              </a:spcBef>
              <a:buNone/>
            </a:pPr>
            <a:r>
              <a:rPr lang="es"/>
              <a:t>Sus Principales especies son:</a:t>
            </a:r>
          </a:p>
        </p:txBody>
      </p:sp>
      <p:pic>
        <p:nvPicPr>
          <p:cNvPr id="99" name="Shape 99"/>
          <p:cNvPicPr preferRelativeResize="0"/>
          <p:nvPr/>
        </p:nvPicPr>
        <p:blipFill>
          <a:blip r:embed="rId3">
            <a:alphaModFix/>
          </a:blip>
          <a:stretch>
            <a:fillRect/>
          </a:stretch>
        </p:blipFill>
        <p:spPr>
          <a:xfrm>
            <a:off x="204749" y="3058475"/>
            <a:ext cx="1507224" cy="1397399"/>
          </a:xfrm>
          <a:prstGeom prst="rect">
            <a:avLst/>
          </a:prstGeom>
          <a:noFill/>
          <a:ln>
            <a:noFill/>
          </a:ln>
        </p:spPr>
      </p:pic>
      <p:sp>
        <p:nvSpPr>
          <p:cNvPr id="100" name="Shape 100"/>
          <p:cNvSpPr txBox="1"/>
          <p:nvPr/>
        </p:nvSpPr>
        <p:spPr>
          <a:xfrm>
            <a:off x="1751375" y="3207775"/>
            <a:ext cx="1078500" cy="387000"/>
          </a:xfrm>
          <a:prstGeom prst="rect">
            <a:avLst/>
          </a:prstGeom>
          <a:noFill/>
          <a:ln>
            <a:noFill/>
          </a:ln>
        </p:spPr>
        <p:txBody>
          <a:bodyPr anchorCtr="0" anchor="t" bIns="91425" lIns="91425" rIns="91425" tIns="91425">
            <a:noAutofit/>
          </a:bodyPr>
          <a:lstStyle/>
          <a:p>
            <a:pPr lvl="0">
              <a:spcBef>
                <a:spcPts val="0"/>
              </a:spcBef>
              <a:buClr>
                <a:schemeClr val="dk1"/>
              </a:buClr>
              <a:buSzPct val="91666"/>
              <a:buFont typeface="Arial"/>
              <a:buNone/>
            </a:pPr>
            <a:r>
              <a:rPr lang="es" sz="1200">
                <a:solidFill>
                  <a:srgbClr val="666666"/>
                </a:solidFill>
              </a:rPr>
              <a:t>Caesalpinia spinosa</a:t>
            </a:r>
          </a:p>
        </p:txBody>
      </p:sp>
      <p:pic>
        <p:nvPicPr>
          <p:cNvPr id="101" name="Shape 101"/>
          <p:cNvPicPr preferRelativeResize="0"/>
          <p:nvPr/>
        </p:nvPicPr>
        <p:blipFill>
          <a:blip r:embed="rId4">
            <a:alphaModFix/>
          </a:blip>
          <a:stretch>
            <a:fillRect/>
          </a:stretch>
        </p:blipFill>
        <p:spPr>
          <a:xfrm>
            <a:off x="3058874" y="3091464"/>
            <a:ext cx="1507224" cy="1331411"/>
          </a:xfrm>
          <a:prstGeom prst="rect">
            <a:avLst/>
          </a:prstGeom>
          <a:noFill/>
          <a:ln>
            <a:noFill/>
          </a:ln>
        </p:spPr>
      </p:pic>
      <p:sp>
        <p:nvSpPr>
          <p:cNvPr id="102" name="Shape 102"/>
          <p:cNvSpPr txBox="1"/>
          <p:nvPr/>
        </p:nvSpPr>
        <p:spPr>
          <a:xfrm>
            <a:off x="4516675" y="3272625"/>
            <a:ext cx="1290600" cy="525300"/>
          </a:xfrm>
          <a:prstGeom prst="rect">
            <a:avLst/>
          </a:prstGeom>
          <a:noFill/>
          <a:ln>
            <a:noFill/>
          </a:ln>
        </p:spPr>
        <p:txBody>
          <a:bodyPr anchorCtr="0" anchor="t" bIns="91425" lIns="91425" rIns="91425" tIns="91425">
            <a:noAutofit/>
          </a:bodyPr>
          <a:lstStyle/>
          <a:p>
            <a:pPr lvl="0">
              <a:spcBef>
                <a:spcPts val="0"/>
              </a:spcBef>
              <a:buClr>
                <a:schemeClr val="dk1"/>
              </a:buClr>
              <a:buSzPct val="91666"/>
              <a:buFont typeface="Arial"/>
              <a:buNone/>
            </a:pPr>
            <a:r>
              <a:rPr lang="es" sz="1200">
                <a:solidFill>
                  <a:srgbClr val="666666"/>
                </a:solidFill>
              </a:rPr>
              <a:t>Dodonea viscosa</a:t>
            </a:r>
          </a:p>
        </p:txBody>
      </p:sp>
      <p:pic>
        <p:nvPicPr>
          <p:cNvPr id="103" name="Shape 103"/>
          <p:cNvPicPr preferRelativeResize="0"/>
          <p:nvPr/>
        </p:nvPicPr>
        <p:blipFill>
          <a:blip r:embed="rId5">
            <a:alphaModFix/>
          </a:blip>
          <a:stretch>
            <a:fillRect/>
          </a:stretch>
        </p:blipFill>
        <p:spPr>
          <a:xfrm>
            <a:off x="5708001" y="3156026"/>
            <a:ext cx="1689340" cy="1331399"/>
          </a:xfrm>
          <a:prstGeom prst="rect">
            <a:avLst/>
          </a:prstGeom>
          <a:noFill/>
          <a:ln>
            <a:noFill/>
          </a:ln>
        </p:spPr>
      </p:pic>
      <p:sp>
        <p:nvSpPr>
          <p:cNvPr id="104" name="Shape 104"/>
          <p:cNvSpPr txBox="1"/>
          <p:nvPr/>
        </p:nvSpPr>
        <p:spPr>
          <a:xfrm>
            <a:off x="7360475" y="3304725"/>
            <a:ext cx="1041600" cy="461100"/>
          </a:xfrm>
          <a:prstGeom prst="rect">
            <a:avLst/>
          </a:prstGeom>
          <a:noFill/>
          <a:ln>
            <a:noFill/>
          </a:ln>
        </p:spPr>
        <p:txBody>
          <a:bodyPr anchorCtr="0" anchor="t" bIns="91425" lIns="91425" rIns="91425" tIns="91425">
            <a:noAutofit/>
          </a:bodyPr>
          <a:lstStyle/>
          <a:p>
            <a:pPr lvl="0">
              <a:spcBef>
                <a:spcPts val="0"/>
              </a:spcBef>
              <a:buClr>
                <a:schemeClr val="dk1"/>
              </a:buClr>
              <a:buSzPct val="91666"/>
              <a:buFont typeface="Arial"/>
              <a:buNone/>
            </a:pPr>
            <a:r>
              <a:rPr lang="es" sz="1200">
                <a:solidFill>
                  <a:srgbClr val="666666"/>
                </a:solidFill>
              </a:rPr>
              <a:t>Lantana</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108" name="Shape 108"/>
        <p:cNvGrpSpPr/>
        <p:nvPr/>
      </p:nvGrpSpPr>
      <p:grpSpPr>
        <a:xfrm>
          <a:off x="0" y="0"/>
          <a:ext cx="0" cy="0"/>
          <a:chOff x="0" y="0"/>
          <a:chExt cx="0" cy="0"/>
        </a:xfrm>
      </p:grpSpPr>
      <p:sp>
        <p:nvSpPr>
          <p:cNvPr id="109" name="Shape 109"/>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u="sng"/>
              <a:t>Flora</a:t>
            </a:r>
          </a:p>
        </p:txBody>
      </p:sp>
      <p:sp>
        <p:nvSpPr>
          <p:cNvPr id="110" name="Shape 110"/>
          <p:cNvSpPr txBox="1"/>
          <p:nvPr/>
        </p:nvSpPr>
        <p:spPr>
          <a:xfrm>
            <a:off x="589950" y="1089137"/>
            <a:ext cx="6922500" cy="1944900"/>
          </a:xfrm>
          <a:prstGeom prst="rect">
            <a:avLst/>
          </a:prstGeom>
          <a:noFill/>
          <a:ln>
            <a:noFill/>
          </a:ln>
        </p:spPr>
        <p:txBody>
          <a:bodyPr anchorCtr="0" anchor="t" bIns="91425" lIns="91425" rIns="91425" tIns="91425">
            <a:noAutofit/>
          </a:bodyPr>
          <a:lstStyle/>
          <a:p>
            <a:pPr lvl="0">
              <a:spcBef>
                <a:spcPts val="0"/>
              </a:spcBef>
              <a:buClr>
                <a:schemeClr val="dk1"/>
              </a:buClr>
              <a:buSzPct val="91666"/>
              <a:buFont typeface="Arial"/>
              <a:buNone/>
            </a:pPr>
            <a:r>
              <a:rPr lang="es" sz="1200"/>
              <a:t> A lo largo de las márgenes de las quebradas y ríos de la zona seca se encuentra una vegetación de características riparias compuesta principalmente por árboles y arbustos de: Inga codonantha , Phyllanthus salviifolius, entre otras, En las secciones territoriales del "Desierto", de mayor altura sobre el nivel del mar, más frías y también secas, se encuentran otros conjuntos de especies vegetales que se adaptan a las condiciones ambientales áridas, pero de clima más frío, en donde las especies espinosas, ya no son tan presentes, a excepción de algunas cactáceas.</a:t>
            </a:r>
          </a:p>
          <a:p>
            <a:pPr lvl="0">
              <a:spcBef>
                <a:spcPts val="0"/>
              </a:spcBef>
              <a:buNone/>
            </a:pPr>
            <a:r>
              <a:t/>
            </a:r>
            <a:endParaRPr/>
          </a:p>
        </p:txBody>
      </p:sp>
      <p:pic>
        <p:nvPicPr>
          <p:cNvPr id="111" name="Shape 111"/>
          <p:cNvPicPr preferRelativeResize="0"/>
          <p:nvPr/>
        </p:nvPicPr>
        <p:blipFill>
          <a:blip r:embed="rId3">
            <a:alphaModFix/>
          </a:blip>
          <a:stretch>
            <a:fillRect/>
          </a:stretch>
        </p:blipFill>
        <p:spPr>
          <a:xfrm>
            <a:off x="311700" y="2956900"/>
            <a:ext cx="2020400" cy="1707775"/>
          </a:xfrm>
          <a:prstGeom prst="rect">
            <a:avLst/>
          </a:prstGeom>
          <a:noFill/>
          <a:ln>
            <a:noFill/>
          </a:ln>
        </p:spPr>
      </p:pic>
      <p:sp>
        <p:nvSpPr>
          <p:cNvPr id="112" name="Shape 112"/>
          <p:cNvSpPr txBox="1"/>
          <p:nvPr/>
        </p:nvSpPr>
        <p:spPr>
          <a:xfrm>
            <a:off x="2239900" y="3530400"/>
            <a:ext cx="1364100" cy="820500"/>
          </a:xfrm>
          <a:prstGeom prst="rect">
            <a:avLst/>
          </a:prstGeom>
          <a:noFill/>
          <a:ln>
            <a:noFill/>
          </a:ln>
        </p:spPr>
        <p:txBody>
          <a:bodyPr anchorCtr="0" anchor="t" bIns="91425" lIns="91425" rIns="91425" tIns="91425">
            <a:noAutofit/>
          </a:bodyPr>
          <a:lstStyle/>
          <a:p>
            <a:pPr lvl="0">
              <a:spcBef>
                <a:spcPts val="0"/>
              </a:spcBef>
              <a:buClr>
                <a:schemeClr val="dk1"/>
              </a:buClr>
              <a:buSzPct val="91666"/>
              <a:buFont typeface="Arial"/>
              <a:buNone/>
            </a:pPr>
            <a:r>
              <a:rPr lang="es" sz="1200">
                <a:solidFill>
                  <a:srgbClr val="00FF00"/>
                </a:solidFill>
              </a:rPr>
              <a:t>Phyllanthus salviifolius</a:t>
            </a:r>
          </a:p>
        </p:txBody>
      </p:sp>
      <p:pic>
        <p:nvPicPr>
          <p:cNvPr id="113" name="Shape 113"/>
          <p:cNvPicPr preferRelativeResize="0"/>
          <p:nvPr/>
        </p:nvPicPr>
        <p:blipFill>
          <a:blip r:embed="rId4">
            <a:alphaModFix/>
          </a:blip>
          <a:stretch>
            <a:fillRect/>
          </a:stretch>
        </p:blipFill>
        <p:spPr>
          <a:xfrm>
            <a:off x="3733775" y="2956900"/>
            <a:ext cx="1806100" cy="1771800"/>
          </a:xfrm>
          <a:prstGeom prst="rect">
            <a:avLst/>
          </a:prstGeom>
          <a:noFill/>
          <a:ln>
            <a:noFill/>
          </a:ln>
        </p:spPr>
      </p:pic>
      <p:sp>
        <p:nvSpPr>
          <p:cNvPr id="114" name="Shape 114"/>
          <p:cNvSpPr txBox="1"/>
          <p:nvPr/>
        </p:nvSpPr>
        <p:spPr>
          <a:xfrm>
            <a:off x="5475350" y="3442950"/>
            <a:ext cx="1161600" cy="995400"/>
          </a:xfrm>
          <a:prstGeom prst="rect">
            <a:avLst/>
          </a:prstGeom>
          <a:noFill/>
          <a:ln>
            <a:noFill/>
          </a:ln>
        </p:spPr>
        <p:txBody>
          <a:bodyPr anchorCtr="0" anchor="t" bIns="91425" lIns="91425" rIns="91425" tIns="91425">
            <a:noAutofit/>
          </a:bodyPr>
          <a:lstStyle/>
          <a:p>
            <a:pPr lvl="0">
              <a:spcBef>
                <a:spcPts val="0"/>
              </a:spcBef>
              <a:buClr>
                <a:schemeClr val="dk1"/>
              </a:buClr>
              <a:buSzPct val="91666"/>
              <a:buFont typeface="Arial"/>
              <a:buNone/>
            </a:pPr>
            <a:r>
              <a:rPr lang="es" sz="1200">
                <a:solidFill>
                  <a:srgbClr val="00FF00"/>
                </a:solidFill>
              </a:rPr>
              <a:t>Inga codonanthe</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118" name="Shape 118"/>
        <p:cNvGrpSpPr/>
        <p:nvPr/>
      </p:nvGrpSpPr>
      <p:grpSpPr>
        <a:xfrm>
          <a:off x="0" y="0"/>
          <a:ext cx="0" cy="0"/>
          <a:chOff x="0" y="0"/>
          <a:chExt cx="0" cy="0"/>
        </a:xfrm>
      </p:grpSpPr>
      <p:sp>
        <p:nvSpPr>
          <p:cNvPr id="119" name="Shape 119"/>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u="sng"/>
              <a:t>Fauna</a:t>
            </a:r>
          </a:p>
        </p:txBody>
      </p:sp>
      <p:sp>
        <p:nvSpPr>
          <p:cNvPr id="120" name="Shape 120"/>
          <p:cNvSpPr txBox="1"/>
          <p:nvPr/>
        </p:nvSpPr>
        <p:spPr>
          <a:xfrm>
            <a:off x="829625" y="1179875"/>
            <a:ext cx="6848700" cy="1862100"/>
          </a:xfrm>
          <a:prstGeom prst="rect">
            <a:avLst/>
          </a:prstGeom>
          <a:noFill/>
          <a:ln>
            <a:noFill/>
          </a:ln>
        </p:spPr>
        <p:txBody>
          <a:bodyPr anchorCtr="0" anchor="t" bIns="91425" lIns="91425" rIns="91425" tIns="91425">
            <a:noAutofit/>
          </a:bodyPr>
          <a:lstStyle/>
          <a:p>
            <a:pPr lvl="0">
              <a:spcBef>
                <a:spcPts val="0"/>
              </a:spcBef>
              <a:buNone/>
            </a:pPr>
            <a:r>
              <a:rPr lang="es"/>
              <a:t>En este </a:t>
            </a:r>
            <a:r>
              <a:rPr lang="es"/>
              <a:t>árido</a:t>
            </a:r>
            <a:r>
              <a:rPr lang="es"/>
              <a:t> territorio en donde alguna vez estuvo colmado de majestuosos dinosaurios no queda mucho </a:t>
            </a:r>
            <a:r>
              <a:rPr lang="es"/>
              <a:t>más</a:t>
            </a:r>
            <a:r>
              <a:rPr lang="es"/>
              <a:t> que </a:t>
            </a:r>
            <a:r>
              <a:rPr lang="es"/>
              <a:t>típicos reptiles de desierto como lo son las </a:t>
            </a:r>
            <a:r>
              <a:rPr lang="es"/>
              <a:t>serpientes y las lagartijas, </a:t>
            </a:r>
            <a:r>
              <a:rPr lang="es"/>
              <a:t>además</a:t>
            </a:r>
            <a:r>
              <a:rPr lang="es"/>
              <a:t> de pequeños roedores y </a:t>
            </a:r>
            <a:r>
              <a:rPr lang="es"/>
              <a:t>mamíferos</a:t>
            </a:r>
            <a:r>
              <a:rPr lang="es"/>
              <a:t> como los conejos y los ratones, y pequeños pero escandalosos escorpiones.</a:t>
            </a:r>
          </a:p>
        </p:txBody>
      </p:sp>
      <p:sp>
        <p:nvSpPr>
          <p:cNvPr id="121" name="Shape 121"/>
          <p:cNvSpPr txBox="1"/>
          <p:nvPr/>
        </p:nvSpPr>
        <p:spPr>
          <a:xfrm>
            <a:off x="239650" y="2189250"/>
            <a:ext cx="4608900" cy="765000"/>
          </a:xfrm>
          <a:prstGeom prst="rect">
            <a:avLst/>
          </a:prstGeom>
          <a:noFill/>
          <a:ln>
            <a:noFill/>
          </a:ln>
        </p:spPr>
        <p:txBody>
          <a:bodyPr anchorCtr="0" anchor="t" bIns="91425" lIns="91425" rIns="91425" tIns="91425">
            <a:noAutofit/>
          </a:bodyPr>
          <a:lstStyle/>
          <a:p>
            <a:pPr lvl="0">
              <a:spcBef>
                <a:spcPts val="0"/>
              </a:spcBef>
              <a:buNone/>
            </a:pPr>
            <a:r>
              <a:rPr lang="es"/>
              <a:t>Algunos </a:t>
            </a:r>
            <a:r>
              <a:rPr lang="es"/>
              <a:t>especímenes</a:t>
            </a:r>
            <a:r>
              <a:rPr lang="es"/>
              <a:t> son: </a:t>
            </a:r>
          </a:p>
        </p:txBody>
      </p:sp>
      <p:pic>
        <p:nvPicPr>
          <p:cNvPr id="122" name="Shape 122"/>
          <p:cNvPicPr preferRelativeResize="0"/>
          <p:nvPr/>
        </p:nvPicPr>
        <p:blipFill>
          <a:blip r:embed="rId3">
            <a:alphaModFix/>
          </a:blip>
          <a:stretch>
            <a:fillRect/>
          </a:stretch>
        </p:blipFill>
        <p:spPr>
          <a:xfrm>
            <a:off x="86050" y="3078850"/>
            <a:ext cx="2209174" cy="1597974"/>
          </a:xfrm>
          <a:prstGeom prst="rect">
            <a:avLst/>
          </a:prstGeom>
          <a:noFill/>
          <a:ln>
            <a:noFill/>
          </a:ln>
        </p:spPr>
      </p:pic>
      <p:sp>
        <p:nvSpPr>
          <p:cNvPr id="123" name="Shape 123"/>
          <p:cNvSpPr txBox="1"/>
          <p:nvPr/>
        </p:nvSpPr>
        <p:spPr>
          <a:xfrm>
            <a:off x="2220400" y="3346025"/>
            <a:ext cx="1336500" cy="1170600"/>
          </a:xfrm>
          <a:prstGeom prst="rect">
            <a:avLst/>
          </a:prstGeom>
          <a:noFill/>
          <a:ln>
            <a:noFill/>
          </a:ln>
        </p:spPr>
        <p:txBody>
          <a:bodyPr anchorCtr="0" anchor="t" bIns="91425" lIns="91425" rIns="91425" tIns="91425">
            <a:noAutofit/>
          </a:bodyPr>
          <a:lstStyle/>
          <a:p>
            <a:pPr lvl="0">
              <a:spcBef>
                <a:spcPts val="0"/>
              </a:spcBef>
              <a:buNone/>
            </a:pPr>
            <a:r>
              <a:rPr lang="es"/>
              <a:t>Serpiente cabeza de candado</a:t>
            </a:r>
          </a:p>
        </p:txBody>
      </p:sp>
      <p:pic>
        <p:nvPicPr>
          <p:cNvPr id="124" name="Shape 124"/>
          <p:cNvPicPr preferRelativeResize="0"/>
          <p:nvPr/>
        </p:nvPicPr>
        <p:blipFill>
          <a:blip r:embed="rId4">
            <a:alphaModFix/>
          </a:blip>
          <a:stretch>
            <a:fillRect/>
          </a:stretch>
        </p:blipFill>
        <p:spPr>
          <a:xfrm>
            <a:off x="3236450" y="3078850"/>
            <a:ext cx="2128275" cy="1597975"/>
          </a:xfrm>
          <a:prstGeom prst="rect">
            <a:avLst/>
          </a:prstGeom>
          <a:noFill/>
          <a:ln>
            <a:noFill/>
          </a:ln>
        </p:spPr>
      </p:pic>
      <p:sp>
        <p:nvSpPr>
          <p:cNvPr id="125" name="Shape 125"/>
          <p:cNvSpPr txBox="1"/>
          <p:nvPr/>
        </p:nvSpPr>
        <p:spPr>
          <a:xfrm>
            <a:off x="5309425" y="3424312"/>
            <a:ext cx="1336500" cy="1014000"/>
          </a:xfrm>
          <a:prstGeom prst="rect">
            <a:avLst/>
          </a:prstGeom>
          <a:noFill/>
          <a:ln>
            <a:noFill/>
          </a:ln>
        </p:spPr>
        <p:txBody>
          <a:bodyPr anchorCtr="0" anchor="t" bIns="91425" lIns="91425" rIns="91425" tIns="91425">
            <a:noAutofit/>
          </a:bodyPr>
          <a:lstStyle/>
          <a:p>
            <a:pPr lvl="0">
              <a:spcBef>
                <a:spcPts val="0"/>
              </a:spcBef>
              <a:buNone/>
            </a:pPr>
            <a:r>
              <a:rPr lang="es"/>
              <a:t>Podarcis muralis </a:t>
            </a:r>
          </a:p>
          <a:p>
            <a:pPr lvl="0">
              <a:spcBef>
                <a:spcPts val="0"/>
              </a:spcBef>
              <a:buNone/>
            </a:pPr>
            <a:r>
              <a:rPr lang="es"/>
              <a:t>(Lagarto del desierto)</a:t>
            </a:r>
          </a:p>
        </p:txBody>
      </p:sp>
      <p:pic>
        <p:nvPicPr>
          <p:cNvPr id="126" name="Shape 126"/>
          <p:cNvPicPr preferRelativeResize="0"/>
          <p:nvPr/>
        </p:nvPicPr>
        <p:blipFill>
          <a:blip r:embed="rId5">
            <a:alphaModFix/>
          </a:blip>
          <a:stretch>
            <a:fillRect/>
          </a:stretch>
        </p:blipFill>
        <p:spPr>
          <a:xfrm>
            <a:off x="6569550" y="3078850"/>
            <a:ext cx="1846250" cy="1597975"/>
          </a:xfrm>
          <a:prstGeom prst="rect">
            <a:avLst/>
          </a:prstGeom>
          <a:noFill/>
          <a:ln>
            <a:noFill/>
          </a:ln>
        </p:spPr>
      </p:pic>
      <p:sp>
        <p:nvSpPr>
          <p:cNvPr id="127" name="Shape 127"/>
          <p:cNvSpPr txBox="1"/>
          <p:nvPr/>
        </p:nvSpPr>
        <p:spPr>
          <a:xfrm>
            <a:off x="6784250" y="2728450"/>
            <a:ext cx="2048100" cy="313500"/>
          </a:xfrm>
          <a:prstGeom prst="rect">
            <a:avLst/>
          </a:prstGeom>
          <a:noFill/>
          <a:ln>
            <a:noFill/>
          </a:ln>
        </p:spPr>
        <p:txBody>
          <a:bodyPr anchorCtr="0" anchor="t" bIns="91425" lIns="91425" rIns="91425" tIns="91425">
            <a:noAutofit/>
          </a:bodyPr>
          <a:lstStyle/>
          <a:p>
            <a:pPr lvl="0">
              <a:spcBef>
                <a:spcPts val="0"/>
              </a:spcBef>
              <a:buNone/>
            </a:pPr>
            <a:r>
              <a:rPr lang="es"/>
              <a:t>Escorpion</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131" name="Shape 131"/>
        <p:cNvGrpSpPr/>
        <p:nvPr/>
      </p:nvGrpSpPr>
      <p:grpSpPr>
        <a:xfrm>
          <a:off x="0" y="0"/>
          <a:ext cx="0" cy="0"/>
          <a:chOff x="0" y="0"/>
          <a:chExt cx="0" cy="0"/>
        </a:xfrm>
      </p:grpSpPr>
      <p:sp>
        <p:nvSpPr>
          <p:cNvPr id="132" name="Shape 132"/>
          <p:cNvSpPr txBox="1"/>
          <p:nvPr>
            <p:ph type="title"/>
          </p:nvPr>
        </p:nvSpPr>
        <p:spPr>
          <a:xfrm>
            <a:off x="124775" y="81575"/>
            <a:ext cx="8520600" cy="572700"/>
          </a:xfrm>
          <a:prstGeom prst="rect">
            <a:avLst/>
          </a:prstGeom>
        </p:spPr>
        <p:txBody>
          <a:bodyPr anchorCtr="0" anchor="t" bIns="91425" lIns="91425" rIns="91425" tIns="91425">
            <a:noAutofit/>
          </a:bodyPr>
          <a:lstStyle/>
          <a:p>
            <a:pPr lvl="0">
              <a:spcBef>
                <a:spcPts val="0"/>
              </a:spcBef>
              <a:buNone/>
            </a:pPr>
            <a:r>
              <a:rPr lang="es" u="sng"/>
              <a:t>Cultura de zona</a:t>
            </a:r>
          </a:p>
        </p:txBody>
      </p:sp>
      <p:sp>
        <p:nvSpPr>
          <p:cNvPr id="133" name="Shape 133"/>
          <p:cNvSpPr txBox="1"/>
          <p:nvPr/>
        </p:nvSpPr>
        <p:spPr>
          <a:xfrm>
            <a:off x="-94650" y="1133625"/>
            <a:ext cx="8885700" cy="3261900"/>
          </a:xfrm>
          <a:prstGeom prst="rect">
            <a:avLst/>
          </a:prstGeom>
          <a:noFill/>
          <a:ln>
            <a:noFill/>
          </a:ln>
        </p:spPr>
        <p:txBody>
          <a:bodyPr anchorCtr="0" anchor="t" bIns="91425" lIns="91425" rIns="91425" tIns="91425">
            <a:noAutofit/>
          </a:bodyPr>
          <a:lstStyle/>
          <a:p>
            <a:pPr lvl="0">
              <a:spcBef>
                <a:spcPts val="0"/>
              </a:spcBef>
              <a:buNone/>
            </a:pPr>
            <a:r>
              <a:rPr lang="es"/>
              <a:t>*Tradiciones, ferias y fiestas: </a:t>
            </a:r>
          </a:p>
          <a:p>
            <a:pPr indent="-228600" lvl="0" marL="457200" rtl="0">
              <a:spcBef>
                <a:spcPts val="0"/>
              </a:spcBef>
              <a:buChar char="-"/>
            </a:pPr>
            <a:r>
              <a:rPr lang="es"/>
              <a:t>Una de las más conocidas celebraciones en la zona es el Tercer Festival del Caballo de Octubre 31, noviembre 01 y 02 de cada año.</a:t>
            </a:r>
          </a:p>
          <a:p>
            <a:pPr indent="-228600" lvl="0" marL="457200" rtl="0">
              <a:spcBef>
                <a:spcPts val="0"/>
              </a:spcBef>
              <a:buChar char="-"/>
            </a:pPr>
            <a:r>
              <a:rPr lang="es"/>
              <a:t>Los días 1 y 2 de febrero de 2016 se celebrarán las Feria y Fiestas en honor a Nuestra Señora de La Luz de La Candelaria en Ráquira, Boyacá. </a:t>
            </a:r>
          </a:p>
          <a:p>
            <a:pPr indent="-228600" lvl="0" marL="457200" rtl="0">
              <a:spcBef>
                <a:spcPts val="0"/>
              </a:spcBef>
              <a:buChar char="-"/>
            </a:pPr>
            <a:r>
              <a:rPr lang="es"/>
              <a:t>Del 3 al 6 de junio de 2016 se realizarán las tradicionales Ferias y Fiestas en Ráquira, Boyacá. </a:t>
            </a:r>
          </a:p>
          <a:p>
            <a:pPr indent="-228600" lvl="0" marL="457200" rtl="0">
              <a:spcBef>
                <a:spcPts val="0"/>
              </a:spcBef>
              <a:buChar char="-"/>
            </a:pPr>
            <a:r>
              <a:rPr lang="es"/>
              <a:t>Del 12 al 14 de febrero de 2016 se realizará la versión XIX del Festival de Astronomía en Villa de Leyva</a:t>
            </a:r>
          </a:p>
          <a:p>
            <a:pPr indent="-304800" lvl="0" marL="457200">
              <a:spcBef>
                <a:spcPts val="0"/>
              </a:spcBef>
              <a:buChar char="-"/>
            </a:pPr>
            <a:r>
              <a:rPr lang="es"/>
              <a:t>Del 27 al 29 de mayo de 2016 se realizará el segundo Encuentro de Sabores y Saberes en Villa de Leyva, Boyacá</a:t>
            </a:r>
            <a:br>
              <a:rPr lang="es" sz="1200">
                <a:solidFill>
                  <a:srgbClr val="666666"/>
                </a:solidFill>
              </a:rPr>
            </a:br>
          </a:p>
        </p:txBody>
      </p:sp>
      <p:pic>
        <p:nvPicPr>
          <p:cNvPr id="134" name="Shape 134"/>
          <p:cNvPicPr preferRelativeResize="0"/>
          <p:nvPr/>
        </p:nvPicPr>
        <p:blipFill>
          <a:blip r:embed="rId3">
            <a:alphaModFix/>
          </a:blip>
          <a:stretch>
            <a:fillRect/>
          </a:stretch>
        </p:blipFill>
        <p:spPr>
          <a:xfrm>
            <a:off x="253326" y="3602975"/>
            <a:ext cx="2708124" cy="1437800"/>
          </a:xfrm>
          <a:prstGeom prst="rect">
            <a:avLst/>
          </a:prstGeom>
          <a:noFill/>
          <a:ln>
            <a:noFill/>
          </a:ln>
        </p:spPr>
      </p:pic>
      <p:sp>
        <p:nvSpPr>
          <p:cNvPr id="135" name="Shape 135"/>
          <p:cNvSpPr txBox="1"/>
          <p:nvPr/>
        </p:nvSpPr>
        <p:spPr>
          <a:xfrm>
            <a:off x="3358925" y="123725"/>
            <a:ext cx="5908500" cy="488400"/>
          </a:xfrm>
          <a:prstGeom prst="rect">
            <a:avLst/>
          </a:prstGeom>
          <a:noFill/>
          <a:ln>
            <a:noFill/>
          </a:ln>
        </p:spPr>
        <p:txBody>
          <a:bodyPr anchorCtr="0" anchor="t" bIns="91425" lIns="91425" rIns="91425" tIns="91425">
            <a:noAutofit/>
          </a:bodyPr>
          <a:lstStyle/>
          <a:p>
            <a:pPr lvl="0">
              <a:spcBef>
                <a:spcPts val="0"/>
              </a:spcBef>
              <a:buNone/>
            </a:pPr>
            <a:r>
              <a:rPr lang="es"/>
              <a:t>Debido a que el desierto de encuentra en una zona bastante despoblada que </a:t>
            </a:r>
            <a:r>
              <a:rPr lang="es"/>
              <a:t>además</a:t>
            </a:r>
            <a:r>
              <a:rPr lang="es"/>
              <a:t> es considerada sagrada, no es sede de muchas tradiciones, mas a </a:t>
            </a:r>
            <a:r>
              <a:rPr lang="es"/>
              <a:t>cercanías</a:t>
            </a:r>
            <a:r>
              <a:rPr lang="es"/>
              <a:t> del desierto si </a:t>
            </a:r>
            <a:r>
              <a:rPr lang="es"/>
              <a:t>existen</a:t>
            </a:r>
            <a:r>
              <a:rPr lang="es"/>
              <a:t> comunidades con </a:t>
            </a:r>
            <a:r>
              <a:rPr lang="es"/>
              <a:t>itinerarios</a:t>
            </a:r>
            <a:r>
              <a:rPr lang="es"/>
              <a:t> bastante alegres.</a:t>
            </a:r>
          </a:p>
        </p:txBody>
      </p:sp>
      <p:pic>
        <p:nvPicPr>
          <p:cNvPr id="136" name="Shape 136"/>
          <p:cNvPicPr preferRelativeResize="0"/>
          <p:nvPr/>
        </p:nvPicPr>
        <p:blipFill>
          <a:blip r:embed="rId4">
            <a:alphaModFix/>
          </a:blip>
          <a:stretch>
            <a:fillRect/>
          </a:stretch>
        </p:blipFill>
        <p:spPr>
          <a:xfrm>
            <a:off x="4058275" y="3303899"/>
            <a:ext cx="2077200" cy="18395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140" name="Shape 140"/>
        <p:cNvGrpSpPr/>
        <p:nvPr/>
      </p:nvGrpSpPr>
      <p:grpSpPr>
        <a:xfrm>
          <a:off x="0" y="0"/>
          <a:ext cx="0" cy="0"/>
          <a:chOff x="0" y="0"/>
          <a:chExt cx="0" cy="0"/>
        </a:xfrm>
      </p:grpSpPr>
      <p:sp>
        <p:nvSpPr>
          <p:cNvPr id="141" name="Shape 141"/>
          <p:cNvSpPr txBox="1"/>
          <p:nvPr/>
        </p:nvSpPr>
        <p:spPr>
          <a:xfrm>
            <a:off x="221225" y="-1063600"/>
            <a:ext cx="3567300" cy="3000000"/>
          </a:xfrm>
          <a:prstGeom prst="rect">
            <a:avLst/>
          </a:prstGeom>
          <a:noFill/>
          <a:ln>
            <a:noFill/>
          </a:ln>
        </p:spPr>
        <p:txBody>
          <a:bodyPr anchorCtr="0" anchor="ctr" bIns="91425" lIns="91425" rIns="91425" tIns="91425">
            <a:noAutofit/>
          </a:bodyPr>
          <a:lstStyle/>
          <a:p>
            <a:pPr lvl="0" rtl="0">
              <a:spcBef>
                <a:spcPts val="0"/>
              </a:spcBef>
              <a:buNone/>
            </a:pPr>
            <a:r>
              <a:rPr lang="es" sz="2800"/>
              <a:t>Gastronomía típica.</a:t>
            </a:r>
          </a:p>
        </p:txBody>
      </p:sp>
      <p:sp>
        <p:nvSpPr>
          <p:cNvPr id="142" name="Shape 142"/>
          <p:cNvSpPr txBox="1"/>
          <p:nvPr/>
        </p:nvSpPr>
        <p:spPr>
          <a:xfrm>
            <a:off x="1779025" y="1123375"/>
            <a:ext cx="285900" cy="572700"/>
          </a:xfrm>
          <a:prstGeom prst="rect">
            <a:avLst/>
          </a:prstGeom>
          <a:noFill/>
          <a:ln>
            <a:noFill/>
          </a:ln>
        </p:spPr>
        <p:txBody>
          <a:bodyPr anchorCtr="0" anchor="t" bIns="91425" lIns="91425" rIns="91425" tIns="91425">
            <a:noAutofit/>
          </a:bodyPr>
          <a:lstStyle/>
          <a:p>
            <a:pPr lvl="0">
              <a:spcBef>
                <a:spcPts val="0"/>
              </a:spcBef>
              <a:buNone/>
            </a:pPr>
            <a:r>
              <a:t/>
            </a:r>
            <a:endParaRPr/>
          </a:p>
        </p:txBody>
      </p:sp>
      <p:pic>
        <p:nvPicPr>
          <p:cNvPr id="143" name="Shape 143"/>
          <p:cNvPicPr preferRelativeResize="0"/>
          <p:nvPr/>
        </p:nvPicPr>
        <p:blipFill>
          <a:blip r:embed="rId3">
            <a:alphaModFix/>
          </a:blip>
          <a:stretch>
            <a:fillRect/>
          </a:stretch>
        </p:blipFill>
        <p:spPr>
          <a:xfrm>
            <a:off x="221224" y="758724"/>
            <a:ext cx="1981824" cy="1801199"/>
          </a:xfrm>
          <a:prstGeom prst="rect">
            <a:avLst/>
          </a:prstGeom>
          <a:noFill/>
          <a:ln>
            <a:noFill/>
          </a:ln>
        </p:spPr>
      </p:pic>
      <p:sp>
        <p:nvSpPr>
          <p:cNvPr id="144" name="Shape 144"/>
          <p:cNvSpPr txBox="1"/>
          <p:nvPr/>
        </p:nvSpPr>
        <p:spPr>
          <a:xfrm>
            <a:off x="2166175" y="986412"/>
            <a:ext cx="2258400" cy="1714500"/>
          </a:xfrm>
          <a:prstGeom prst="rect">
            <a:avLst/>
          </a:prstGeom>
          <a:noFill/>
          <a:ln>
            <a:noFill/>
          </a:ln>
        </p:spPr>
        <p:txBody>
          <a:bodyPr anchorCtr="0" anchor="t" bIns="91425" lIns="91425" rIns="91425" tIns="91425">
            <a:noAutofit/>
          </a:bodyPr>
          <a:lstStyle/>
          <a:p>
            <a:pPr lvl="0">
              <a:spcBef>
                <a:spcPts val="0"/>
              </a:spcBef>
              <a:buNone/>
            </a:pPr>
            <a:r>
              <a:rPr b="1" lang="es" sz="1200">
                <a:solidFill>
                  <a:srgbClr val="00FF00"/>
                </a:solidFill>
              </a:rPr>
              <a:t>La Changua: </a:t>
            </a:r>
            <a:r>
              <a:rPr lang="es" sz="1200">
                <a:solidFill>
                  <a:srgbClr val="00FF00"/>
                </a:solidFill>
              </a:rPr>
              <a:t>Este caldo se usa especialmente en el desayuno se prepara con leche cilantro, cebolla y sal.</a:t>
            </a:r>
          </a:p>
        </p:txBody>
      </p:sp>
      <p:sp>
        <p:nvSpPr>
          <p:cNvPr id="145" name="Shape 145"/>
          <p:cNvSpPr txBox="1"/>
          <p:nvPr/>
        </p:nvSpPr>
        <p:spPr>
          <a:xfrm>
            <a:off x="2299825" y="3411275"/>
            <a:ext cx="2193900" cy="1023300"/>
          </a:xfrm>
          <a:prstGeom prst="rect">
            <a:avLst/>
          </a:prstGeom>
          <a:noFill/>
          <a:ln>
            <a:noFill/>
          </a:ln>
        </p:spPr>
        <p:txBody>
          <a:bodyPr anchorCtr="0" anchor="t" bIns="91425" lIns="91425" rIns="91425" tIns="91425">
            <a:noAutofit/>
          </a:bodyPr>
          <a:lstStyle/>
          <a:p>
            <a:pPr lvl="0">
              <a:spcBef>
                <a:spcPts val="0"/>
              </a:spcBef>
              <a:buNone/>
            </a:pPr>
            <a:r>
              <a:rPr b="1" lang="es" sz="1200">
                <a:solidFill>
                  <a:srgbClr val="00FF00"/>
                </a:solidFill>
              </a:rPr>
              <a:t>Chicha:</a:t>
            </a:r>
            <a:r>
              <a:rPr b="1" lang="es" sz="1200">
                <a:solidFill>
                  <a:srgbClr val="00FF00"/>
                </a:solidFill>
                <a:latin typeface="Verdana"/>
                <a:ea typeface="Verdana"/>
                <a:cs typeface="Verdana"/>
                <a:sym typeface="Verdana"/>
              </a:rPr>
              <a:t> </a:t>
            </a:r>
            <a:r>
              <a:rPr lang="es" sz="1200">
                <a:solidFill>
                  <a:srgbClr val="00FF00"/>
                </a:solidFill>
                <a:latin typeface="Verdana"/>
                <a:ea typeface="Verdana"/>
                <a:cs typeface="Verdana"/>
                <a:sym typeface="Verdana"/>
              </a:rPr>
              <a:t>Bebida alcohólica producto de la fermentación del Maíz principalmente. </a:t>
            </a:r>
          </a:p>
        </p:txBody>
      </p:sp>
      <p:pic>
        <p:nvPicPr>
          <p:cNvPr id="146" name="Shape 146"/>
          <p:cNvPicPr preferRelativeResize="0"/>
          <p:nvPr/>
        </p:nvPicPr>
        <p:blipFill>
          <a:blip r:embed="rId4">
            <a:alphaModFix/>
          </a:blip>
          <a:stretch>
            <a:fillRect/>
          </a:stretch>
        </p:blipFill>
        <p:spPr>
          <a:xfrm>
            <a:off x="82937" y="2957025"/>
            <a:ext cx="2258400" cy="1636800"/>
          </a:xfrm>
          <a:prstGeom prst="rect">
            <a:avLst/>
          </a:prstGeom>
          <a:noFill/>
          <a:ln>
            <a:noFill/>
          </a:ln>
        </p:spPr>
      </p:pic>
      <p:sp>
        <p:nvSpPr>
          <p:cNvPr id="147" name="Shape 147"/>
          <p:cNvSpPr txBox="1"/>
          <p:nvPr/>
        </p:nvSpPr>
        <p:spPr>
          <a:xfrm>
            <a:off x="4728625" y="840925"/>
            <a:ext cx="2258400" cy="1636800"/>
          </a:xfrm>
          <a:prstGeom prst="rect">
            <a:avLst/>
          </a:prstGeom>
          <a:noFill/>
          <a:ln>
            <a:noFill/>
          </a:ln>
        </p:spPr>
        <p:txBody>
          <a:bodyPr anchorCtr="0" anchor="t" bIns="91425" lIns="91425" rIns="91425" tIns="91425">
            <a:noAutofit/>
          </a:bodyPr>
          <a:lstStyle/>
          <a:p>
            <a:pPr lvl="0">
              <a:spcBef>
                <a:spcPts val="0"/>
              </a:spcBef>
              <a:buNone/>
            </a:pPr>
            <a:r>
              <a:rPr b="1" lang="es" sz="1200">
                <a:solidFill>
                  <a:srgbClr val="00FF00"/>
                </a:solidFill>
              </a:rPr>
              <a:t>El Mondongo:</a:t>
            </a:r>
            <a:r>
              <a:rPr lang="es" sz="1200">
                <a:solidFill>
                  <a:srgbClr val="00FF00"/>
                </a:solidFill>
              </a:rPr>
              <a:t> Se prepara con menudo, papa, garbanzo, este plato acompaña a la carne de res asada.</a:t>
            </a:r>
          </a:p>
        </p:txBody>
      </p:sp>
      <p:pic>
        <p:nvPicPr>
          <p:cNvPr id="148" name="Shape 148"/>
          <p:cNvPicPr preferRelativeResize="0"/>
          <p:nvPr/>
        </p:nvPicPr>
        <p:blipFill>
          <a:blip r:embed="rId5">
            <a:alphaModFix/>
          </a:blip>
          <a:stretch>
            <a:fillRect/>
          </a:stretch>
        </p:blipFill>
        <p:spPr>
          <a:xfrm>
            <a:off x="6832275" y="553525"/>
            <a:ext cx="2311725" cy="1916950"/>
          </a:xfrm>
          <a:prstGeom prst="rect">
            <a:avLst/>
          </a:prstGeom>
          <a:noFill/>
          <a:ln>
            <a:noFill/>
          </a:ln>
        </p:spPr>
      </p:pic>
      <p:sp>
        <p:nvSpPr>
          <p:cNvPr id="149" name="Shape 149"/>
          <p:cNvSpPr txBox="1"/>
          <p:nvPr/>
        </p:nvSpPr>
        <p:spPr>
          <a:xfrm>
            <a:off x="4815350" y="3355250"/>
            <a:ext cx="2053800" cy="1530300"/>
          </a:xfrm>
          <a:prstGeom prst="rect">
            <a:avLst/>
          </a:prstGeom>
          <a:noFill/>
          <a:ln>
            <a:noFill/>
          </a:ln>
        </p:spPr>
        <p:txBody>
          <a:bodyPr anchorCtr="0" anchor="t" bIns="91425" lIns="91425" rIns="91425" tIns="91425">
            <a:noAutofit/>
          </a:bodyPr>
          <a:lstStyle/>
          <a:p>
            <a:pPr lvl="0">
              <a:spcBef>
                <a:spcPts val="0"/>
              </a:spcBef>
              <a:buNone/>
            </a:pPr>
            <a:r>
              <a:rPr b="1" lang="es" sz="1200">
                <a:solidFill>
                  <a:srgbClr val="00FF00"/>
                </a:solidFill>
              </a:rPr>
              <a:t>El Mute:</a:t>
            </a:r>
            <a:r>
              <a:rPr lang="es" sz="1200">
                <a:solidFill>
                  <a:srgbClr val="00FF00"/>
                </a:solidFill>
              </a:rPr>
              <a:t> Puede ser de Maíz pelado o de Mazorca, dentro de sus ingredientes incluye trozos de pata de res o de cerdo. Se puede degustar en todo Boyacá.</a:t>
            </a:r>
          </a:p>
        </p:txBody>
      </p:sp>
      <p:pic>
        <p:nvPicPr>
          <p:cNvPr id="150" name="Shape 150"/>
          <p:cNvPicPr preferRelativeResize="0"/>
          <p:nvPr/>
        </p:nvPicPr>
        <p:blipFill>
          <a:blip r:embed="rId6">
            <a:alphaModFix/>
          </a:blip>
          <a:stretch>
            <a:fillRect/>
          </a:stretch>
        </p:blipFill>
        <p:spPr>
          <a:xfrm>
            <a:off x="6767825" y="3115574"/>
            <a:ext cx="2311724" cy="1852724"/>
          </a:xfrm>
          <a:prstGeom prst="rect">
            <a:avLst/>
          </a:prstGeom>
          <a:noFill/>
          <a:ln>
            <a:noFill/>
          </a:ln>
        </p:spPr>
      </p:pic>
      <p:sp>
        <p:nvSpPr>
          <p:cNvPr id="151" name="Shape 151"/>
          <p:cNvSpPr txBox="1"/>
          <p:nvPr/>
        </p:nvSpPr>
        <p:spPr>
          <a:xfrm>
            <a:off x="2610725" y="2046350"/>
            <a:ext cx="4157100" cy="774300"/>
          </a:xfrm>
          <a:prstGeom prst="rect">
            <a:avLst/>
          </a:prstGeom>
          <a:noFill/>
          <a:ln>
            <a:noFill/>
          </a:ln>
        </p:spPr>
        <p:txBody>
          <a:bodyPr anchorCtr="0" anchor="t" bIns="91425" lIns="91425" rIns="91425" tIns="91425">
            <a:noAutofit/>
          </a:bodyPr>
          <a:lstStyle/>
          <a:p>
            <a:pPr lvl="0">
              <a:spcBef>
                <a:spcPts val="0"/>
              </a:spcBef>
              <a:buNone/>
            </a:pPr>
            <a:r>
              <a:rPr lang="es"/>
              <a:t>La </a:t>
            </a:r>
            <a:r>
              <a:rPr lang="es"/>
              <a:t>gastronomía</a:t>
            </a:r>
            <a:r>
              <a:rPr lang="es"/>
              <a:t> Boyacense se caracteriza por platos calientes, cuyos principales ingredientes son productos cultivados en la zona como la Papa, el </a:t>
            </a:r>
            <a:r>
              <a:rPr lang="es"/>
              <a:t>Maíz. Además del uso del res como proteína principal.</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90000"/>
        </a:solidFill>
      </p:bgPr>
    </p:bg>
    <p:spTree>
      <p:nvGrpSpPr>
        <p:cNvPr id="155" name="Shape 155"/>
        <p:cNvGrpSpPr/>
        <p:nvPr/>
      </p:nvGrpSpPr>
      <p:grpSpPr>
        <a:xfrm>
          <a:off x="0" y="0"/>
          <a:ext cx="0" cy="0"/>
          <a:chOff x="0" y="0"/>
          <a:chExt cx="0" cy="0"/>
        </a:xfrm>
      </p:grpSpPr>
      <p:sp>
        <p:nvSpPr>
          <p:cNvPr id="156" name="Shape 156"/>
          <p:cNvSpPr txBox="1"/>
          <p:nvPr>
            <p:ph type="title"/>
          </p:nvPr>
        </p:nvSpPr>
        <p:spPr>
          <a:xfrm>
            <a:off x="303300" y="411575"/>
            <a:ext cx="8520600" cy="639600"/>
          </a:xfrm>
          <a:prstGeom prst="rect">
            <a:avLst/>
          </a:prstGeom>
        </p:spPr>
        <p:txBody>
          <a:bodyPr anchorCtr="0" anchor="t" bIns="91425" lIns="91425" rIns="91425" tIns="91425">
            <a:noAutofit/>
          </a:bodyPr>
          <a:lstStyle/>
          <a:p>
            <a:pPr lvl="0">
              <a:spcBef>
                <a:spcPts val="0"/>
              </a:spcBef>
              <a:buNone/>
            </a:pPr>
            <a:r>
              <a:rPr lang="es"/>
              <a:t>Creencias</a:t>
            </a:r>
          </a:p>
        </p:txBody>
      </p:sp>
      <p:sp>
        <p:nvSpPr>
          <p:cNvPr id="157" name="Shape 157"/>
          <p:cNvSpPr txBox="1"/>
          <p:nvPr/>
        </p:nvSpPr>
        <p:spPr>
          <a:xfrm>
            <a:off x="175125" y="1106125"/>
            <a:ext cx="3641100" cy="2359800"/>
          </a:xfrm>
          <a:prstGeom prst="rect">
            <a:avLst/>
          </a:prstGeom>
          <a:noFill/>
          <a:ln>
            <a:noFill/>
          </a:ln>
        </p:spPr>
        <p:txBody>
          <a:bodyPr anchorCtr="0" anchor="t" bIns="91425" lIns="91425" rIns="91425" tIns="91425">
            <a:noAutofit/>
          </a:bodyPr>
          <a:lstStyle/>
          <a:p>
            <a:pPr lvl="0">
              <a:spcBef>
                <a:spcPts val="0"/>
              </a:spcBef>
              <a:buClr>
                <a:schemeClr val="dk1"/>
              </a:buClr>
              <a:buFont typeface="Arial"/>
              <a:buNone/>
            </a:pPr>
            <a:r>
              <a:rPr lang="es">
                <a:solidFill>
                  <a:schemeClr val="dk1"/>
                </a:solidFill>
              </a:rPr>
              <a:t>La zona es bastante creyente a la religión Cristiana Católica, ya que fue un punto exacto de doctrinas española, una clara evidencia de estos ideales es el actual </a:t>
            </a:r>
            <a:r>
              <a:rPr lang="es">
                <a:solidFill>
                  <a:schemeClr val="dk1"/>
                </a:solidFill>
                <a:latin typeface="Trebuchet MS"/>
                <a:ea typeface="Trebuchet MS"/>
                <a:cs typeface="Trebuchet MS"/>
                <a:sym typeface="Trebuchet MS"/>
              </a:rPr>
              <a:t>Convento Noviciado Desierto de la Candelaria, el cual fue construido por los españoles en el año 1597, y es considerado el convento más antiguo de Colombia, y uno de los más antiguos de Latinoamérica, brindando gran acreditacion y profundo respeto a el desierto de la candelaria.</a:t>
            </a:r>
          </a:p>
          <a:p>
            <a:pPr lvl="0">
              <a:spcBef>
                <a:spcPts val="0"/>
              </a:spcBef>
              <a:buNone/>
            </a:pPr>
            <a:r>
              <a:t/>
            </a:r>
            <a:endParaRPr/>
          </a:p>
        </p:txBody>
      </p:sp>
      <p:pic>
        <p:nvPicPr>
          <p:cNvPr id="158" name="Shape 158"/>
          <p:cNvPicPr preferRelativeResize="0"/>
          <p:nvPr/>
        </p:nvPicPr>
        <p:blipFill>
          <a:blip r:embed="rId3">
            <a:alphaModFix/>
          </a:blip>
          <a:stretch>
            <a:fillRect/>
          </a:stretch>
        </p:blipFill>
        <p:spPr>
          <a:xfrm>
            <a:off x="4095049" y="2917281"/>
            <a:ext cx="4023500" cy="2124818"/>
          </a:xfrm>
          <a:prstGeom prst="rect">
            <a:avLst/>
          </a:prstGeom>
          <a:noFill/>
          <a:ln>
            <a:noFill/>
          </a:ln>
        </p:spPr>
      </p:pic>
      <p:pic>
        <p:nvPicPr>
          <p:cNvPr id="159" name="Shape 159"/>
          <p:cNvPicPr preferRelativeResize="0"/>
          <p:nvPr/>
        </p:nvPicPr>
        <p:blipFill>
          <a:blip r:embed="rId4">
            <a:alphaModFix/>
          </a:blip>
          <a:stretch>
            <a:fillRect/>
          </a:stretch>
        </p:blipFill>
        <p:spPr>
          <a:xfrm>
            <a:off x="4046675" y="203675"/>
            <a:ext cx="4120250" cy="24233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wiss-2">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